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4002" r:id="rId2"/>
    <p:sldMasterId id="2147484014" r:id="rId3"/>
    <p:sldMasterId id="2147484031" r:id="rId4"/>
  </p:sldMasterIdLst>
  <p:notesMasterIdLst>
    <p:notesMasterId r:id="rId190"/>
  </p:notesMasterIdLst>
  <p:handoutMasterIdLst>
    <p:handoutMasterId r:id="rId191"/>
  </p:handoutMasterIdLst>
  <p:sldIdLst>
    <p:sldId id="825" r:id="rId5"/>
    <p:sldId id="1100" r:id="rId6"/>
    <p:sldId id="1147" r:id="rId7"/>
    <p:sldId id="1048" r:id="rId8"/>
    <p:sldId id="828" r:id="rId9"/>
    <p:sldId id="982" r:id="rId10"/>
    <p:sldId id="829" r:id="rId11"/>
    <p:sldId id="830" r:id="rId12"/>
    <p:sldId id="832" r:id="rId13"/>
    <p:sldId id="1112" r:id="rId14"/>
    <p:sldId id="1113" r:id="rId15"/>
    <p:sldId id="1126" r:id="rId16"/>
    <p:sldId id="1115" r:id="rId17"/>
    <p:sldId id="1114" r:id="rId18"/>
    <p:sldId id="1127" r:id="rId19"/>
    <p:sldId id="1117" r:id="rId20"/>
    <p:sldId id="1116" r:id="rId21"/>
    <p:sldId id="1128" r:id="rId22"/>
    <p:sldId id="1118" r:id="rId23"/>
    <p:sldId id="983" r:id="rId24"/>
    <p:sldId id="1109" r:id="rId25"/>
    <p:sldId id="986" r:id="rId26"/>
    <p:sldId id="985" r:id="rId27"/>
    <p:sldId id="987" r:id="rId28"/>
    <p:sldId id="1067" r:id="rId29"/>
    <p:sldId id="1072" r:id="rId30"/>
    <p:sldId id="1073" r:id="rId31"/>
    <p:sldId id="1134" r:id="rId32"/>
    <p:sldId id="1129" r:id="rId33"/>
    <p:sldId id="1074" r:id="rId34"/>
    <p:sldId id="1130" r:id="rId35"/>
    <p:sldId id="1068" r:id="rId36"/>
    <p:sldId id="1132" r:id="rId37"/>
    <p:sldId id="1133" r:id="rId38"/>
    <p:sldId id="1075" r:id="rId39"/>
    <p:sldId id="1071" r:id="rId40"/>
    <p:sldId id="1066" r:id="rId41"/>
    <p:sldId id="989" r:id="rId42"/>
    <p:sldId id="844" r:id="rId43"/>
    <p:sldId id="1106" r:id="rId44"/>
    <p:sldId id="1015" r:id="rId45"/>
    <p:sldId id="850" r:id="rId46"/>
    <p:sldId id="847" r:id="rId47"/>
    <p:sldId id="849" r:id="rId48"/>
    <p:sldId id="1064" r:id="rId49"/>
    <p:sldId id="1065" r:id="rId50"/>
    <p:sldId id="854" r:id="rId51"/>
    <p:sldId id="1108" r:id="rId52"/>
    <p:sldId id="921" r:id="rId53"/>
    <p:sldId id="858" r:id="rId54"/>
    <p:sldId id="1110" r:id="rId55"/>
    <p:sldId id="863" r:id="rId56"/>
    <p:sldId id="864" r:id="rId57"/>
    <p:sldId id="862" r:id="rId58"/>
    <p:sldId id="1076" r:id="rId59"/>
    <p:sldId id="865" r:id="rId60"/>
    <p:sldId id="869" r:id="rId61"/>
    <p:sldId id="870" r:id="rId62"/>
    <p:sldId id="1111" r:id="rId63"/>
    <p:sldId id="880" r:id="rId64"/>
    <p:sldId id="879" r:id="rId65"/>
    <p:sldId id="877" r:id="rId66"/>
    <p:sldId id="878" r:id="rId67"/>
    <p:sldId id="881" r:id="rId68"/>
    <p:sldId id="882" r:id="rId69"/>
    <p:sldId id="922" r:id="rId70"/>
    <p:sldId id="923" r:id="rId71"/>
    <p:sldId id="1123" r:id="rId72"/>
    <p:sldId id="924" r:id="rId73"/>
    <p:sldId id="927" r:id="rId74"/>
    <p:sldId id="928" r:id="rId75"/>
    <p:sldId id="1124" r:id="rId76"/>
    <p:sldId id="929" r:id="rId77"/>
    <p:sldId id="933" r:id="rId78"/>
    <p:sldId id="935" r:id="rId79"/>
    <p:sldId id="1125" r:id="rId80"/>
    <p:sldId id="937" r:id="rId81"/>
    <p:sldId id="1083" r:id="rId82"/>
    <p:sldId id="974" r:id="rId83"/>
    <p:sldId id="1069" r:id="rId84"/>
    <p:sldId id="1135" r:id="rId85"/>
    <p:sldId id="1008" r:id="rId86"/>
    <p:sldId id="884" r:id="rId87"/>
    <p:sldId id="1119" r:id="rId88"/>
    <p:sldId id="890" r:id="rId89"/>
    <p:sldId id="1077" r:id="rId90"/>
    <p:sldId id="889" r:id="rId91"/>
    <p:sldId id="891" r:id="rId92"/>
    <p:sldId id="1120" r:id="rId93"/>
    <p:sldId id="976" r:id="rId94"/>
    <p:sldId id="899" r:id="rId95"/>
    <p:sldId id="898" r:id="rId96"/>
    <p:sldId id="900" r:id="rId97"/>
    <p:sldId id="1121" r:id="rId98"/>
    <p:sldId id="981" r:id="rId99"/>
    <p:sldId id="905" r:id="rId100"/>
    <p:sldId id="906" r:id="rId101"/>
    <p:sldId id="1122" r:id="rId102"/>
    <p:sldId id="917" r:id="rId103"/>
    <p:sldId id="912" r:id="rId104"/>
    <p:sldId id="1080" r:id="rId105"/>
    <p:sldId id="911" r:id="rId106"/>
    <p:sldId id="1081" r:id="rId107"/>
    <p:sldId id="916" r:id="rId108"/>
    <p:sldId id="1082" r:id="rId109"/>
    <p:sldId id="915" r:id="rId110"/>
    <p:sldId id="1078" r:id="rId111"/>
    <p:sldId id="918" r:id="rId112"/>
    <p:sldId id="771" r:id="rId113"/>
    <p:sldId id="1101" r:id="rId114"/>
    <p:sldId id="776" r:id="rId115"/>
    <p:sldId id="774" r:id="rId116"/>
    <p:sldId id="780" r:id="rId117"/>
    <p:sldId id="1102" r:id="rId118"/>
    <p:sldId id="782" r:id="rId119"/>
    <p:sldId id="804" r:id="rId120"/>
    <p:sldId id="807" r:id="rId121"/>
    <p:sldId id="990" r:id="rId122"/>
    <p:sldId id="980" r:id="rId123"/>
    <p:sldId id="799" r:id="rId124"/>
    <p:sldId id="1103" r:id="rId125"/>
    <p:sldId id="802" r:id="rId126"/>
    <p:sldId id="816" r:id="rId127"/>
    <p:sldId id="1104" r:id="rId128"/>
    <p:sldId id="820" r:id="rId129"/>
    <p:sldId id="1061" r:id="rId130"/>
    <p:sldId id="991" r:id="rId131"/>
    <p:sldId id="992" r:id="rId132"/>
    <p:sldId id="824" r:id="rId133"/>
    <p:sldId id="1105" r:id="rId134"/>
    <p:sldId id="1063" r:id="rId135"/>
    <p:sldId id="1136" r:id="rId136"/>
    <p:sldId id="1137" r:id="rId137"/>
    <p:sldId id="1138" r:id="rId138"/>
    <p:sldId id="1139" r:id="rId139"/>
    <p:sldId id="1140" r:id="rId140"/>
    <p:sldId id="1141" r:id="rId141"/>
    <p:sldId id="1142" r:id="rId142"/>
    <p:sldId id="1143" r:id="rId143"/>
    <p:sldId id="1144" r:id="rId144"/>
    <p:sldId id="1145" r:id="rId145"/>
    <p:sldId id="1146" r:id="rId146"/>
    <p:sldId id="919" r:id="rId147"/>
    <p:sldId id="939" r:id="rId148"/>
    <p:sldId id="977" r:id="rId149"/>
    <p:sldId id="1050" r:id="rId150"/>
    <p:sldId id="1051" r:id="rId151"/>
    <p:sldId id="1052" r:id="rId152"/>
    <p:sldId id="1053" r:id="rId153"/>
    <p:sldId id="1054" r:id="rId154"/>
    <p:sldId id="1055" r:id="rId155"/>
    <p:sldId id="1056" r:id="rId156"/>
    <p:sldId id="1091" r:id="rId157"/>
    <p:sldId id="1058" r:id="rId158"/>
    <p:sldId id="1059" r:id="rId159"/>
    <p:sldId id="940" r:id="rId160"/>
    <p:sldId id="941" r:id="rId161"/>
    <p:sldId id="942" r:id="rId162"/>
    <p:sldId id="943" r:id="rId163"/>
    <p:sldId id="944" r:id="rId164"/>
    <p:sldId id="945" r:id="rId165"/>
    <p:sldId id="946" r:id="rId166"/>
    <p:sldId id="947" r:id="rId167"/>
    <p:sldId id="948" r:id="rId168"/>
    <p:sldId id="949" r:id="rId169"/>
    <p:sldId id="950" r:id="rId170"/>
    <p:sldId id="1092" r:id="rId171"/>
    <p:sldId id="1093" r:id="rId172"/>
    <p:sldId id="951" r:id="rId173"/>
    <p:sldId id="953" r:id="rId174"/>
    <p:sldId id="954" r:id="rId175"/>
    <p:sldId id="955" r:id="rId176"/>
    <p:sldId id="957" r:id="rId177"/>
    <p:sldId id="958" r:id="rId178"/>
    <p:sldId id="1094" r:id="rId179"/>
    <p:sldId id="959" r:id="rId180"/>
    <p:sldId id="960" r:id="rId181"/>
    <p:sldId id="1095" r:id="rId182"/>
    <p:sldId id="1096" r:id="rId183"/>
    <p:sldId id="1097" r:id="rId184"/>
    <p:sldId id="1098" r:id="rId185"/>
    <p:sldId id="1099" r:id="rId186"/>
    <p:sldId id="963" r:id="rId187"/>
    <p:sldId id="1131" r:id="rId188"/>
    <p:sldId id="1060" r:id="rId189"/>
  </p:sldIdLst>
  <p:sldSz cx="9906000" cy="6858000" type="A4"/>
  <p:notesSz cx="6797675" cy="9926638"/>
  <p:custDataLst>
    <p:tags r:id="rId19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HARDY" initials="CH" lastIdx="1" clrIdx="0">
    <p:extLst>
      <p:ext uri="{19B8F6BF-5375-455C-9EA6-DF929625EA0E}">
        <p15:presenceInfo xmlns:p15="http://schemas.microsoft.com/office/powerpoint/2012/main" userId="8edeb2a7ba9512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E9"/>
    <a:srgbClr val="0000FF"/>
    <a:srgbClr val="FF99CC"/>
    <a:srgbClr val="4F81BD"/>
    <a:srgbClr val="E9EDF4"/>
    <a:srgbClr val="FF0000"/>
    <a:srgbClr val="CCFFFF"/>
    <a:srgbClr val="D0D8E8"/>
    <a:srgbClr val="00FF00"/>
    <a:srgbClr val="019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6144" autoAdjust="0"/>
  </p:normalViewPr>
  <p:slideViewPr>
    <p:cSldViewPr>
      <p:cViewPr varScale="1">
        <p:scale>
          <a:sx n="100" d="100"/>
          <a:sy n="100" d="100"/>
        </p:scale>
        <p:origin x="72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200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-7266"/>
    </p:cViewPr>
  </p:sorterViewPr>
  <p:notesViewPr>
    <p:cSldViewPr>
      <p:cViewPr varScale="1">
        <p:scale>
          <a:sx n="73" d="100"/>
          <a:sy n="73" d="100"/>
        </p:scale>
        <p:origin x="-21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slide" Target="slides/slide155.xml"/><Relationship Id="rId175" Type="http://schemas.openxmlformats.org/officeDocument/2006/relationships/slide" Target="slides/slide171.xml"/><Relationship Id="rId170" Type="http://schemas.openxmlformats.org/officeDocument/2006/relationships/slide" Target="slides/slide166.xml"/><Relationship Id="rId191" Type="http://schemas.openxmlformats.org/officeDocument/2006/relationships/handoutMaster" Target="handoutMasters/handoutMaster1.xml"/><Relationship Id="rId196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slide" Target="slides/slide182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tags" Target="tags/tag1.xml"/><Relationship Id="rId197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72" Type="http://schemas.openxmlformats.org/officeDocument/2006/relationships/slide" Target="slides/slide168.xml"/><Relationship Id="rId193" Type="http://schemas.openxmlformats.org/officeDocument/2006/relationships/commentAuthors" Target="commentAuthor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viewProps" Target="viewProps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a\TTapps\Neqas\Schemes\Scheme%202b\2017\2B%20UK%20Equivocal%20Summary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Number of Equivocal Reports Per Lab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 Cells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4D-4029-8921-51E355CE4AE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4D-4029-8921-51E355CE4AE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4D-4029-8921-51E355CE4AE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4D-4029-8921-51E355CE4AE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4D-4029-8921-51E355CE4AE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4D-4029-8921-51E355CE4AE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4D-4029-8921-51E355CE4AE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4D-4029-8921-51E355CE4AE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4D-4029-8921-51E355CE4AE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64D-4029-8921-51E355CE4AE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4D-4029-8921-51E355CE4AE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64D-4029-8921-51E355CE4AE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4D-4029-8921-51E355CE4AE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64D-4029-8921-51E355CE4AE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4D-4029-8921-51E355CE4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Sheet1!$L$3:$L$24</c:f>
              <c:numCache>
                <c:formatCode>General</c:formatCode>
                <c:ptCount val="22"/>
                <c:pt idx="0">
                  <c:v>5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23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64D-4029-8921-51E355CE4AE8}"/>
            </c:ext>
          </c:extLst>
        </c:ser>
        <c:ser>
          <c:idx val="1"/>
          <c:order val="1"/>
          <c:tx>
            <c:v>B Cells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4D-4029-8921-51E355CE4A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4D-4029-8921-51E355CE4AE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4D-4029-8921-51E355CE4AE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64D-4029-8921-51E355CE4AE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4D-4029-8921-51E355CE4AE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4D-4029-8921-51E355CE4AE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64D-4029-8921-51E355CE4AE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4D-4029-8921-51E355CE4AE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64D-4029-8921-51E355CE4AE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4D-4029-8921-51E355CE4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Sheet1!$A$3:$A$24</c:f>
              <c:numCache>
                <c:formatCode>General</c:formatCode>
                <c:ptCount val="22"/>
                <c:pt idx="0">
                  <c:v>9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19</c:v>
                </c:pt>
                <c:pt idx="5">
                  <c:v>20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28</c:v>
                </c:pt>
                <c:pt idx="10">
                  <c:v>34</c:v>
                </c:pt>
                <c:pt idx="11">
                  <c:v>35</c:v>
                </c:pt>
                <c:pt idx="12">
                  <c:v>38</c:v>
                </c:pt>
                <c:pt idx="13">
                  <c:v>39</c:v>
                </c:pt>
                <c:pt idx="14">
                  <c:v>41</c:v>
                </c:pt>
                <c:pt idx="15">
                  <c:v>42</c:v>
                </c:pt>
                <c:pt idx="16">
                  <c:v>45</c:v>
                </c:pt>
                <c:pt idx="17">
                  <c:v>48</c:v>
                </c:pt>
                <c:pt idx="18">
                  <c:v>51</c:v>
                </c:pt>
                <c:pt idx="19">
                  <c:v>54</c:v>
                </c:pt>
                <c:pt idx="20">
                  <c:v>58</c:v>
                </c:pt>
                <c:pt idx="21">
                  <c:v>62</c:v>
                </c:pt>
              </c:numCache>
            </c:numRef>
          </c:cat>
          <c:val>
            <c:numRef>
              <c:f>Sheet1!$Y$3:$Y$24</c:f>
              <c:numCache>
                <c:formatCode>General</c:formatCode>
                <c:ptCount val="22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8</c:v>
                </c:pt>
                <c:pt idx="9">
                  <c:v>5</c:v>
                </c:pt>
                <c:pt idx="10">
                  <c:v>3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64D-4029-8921-51E355CE4A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6617048"/>
        <c:axId val="346617376"/>
      </c:barChart>
      <c:catAx>
        <c:axId val="346617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Lab Number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17376"/>
        <c:crosses val="autoZero"/>
        <c:auto val="1"/>
        <c:lblAlgn val="ctr"/>
        <c:lblOffset val="100"/>
        <c:noMultiLvlLbl val="0"/>
      </c:catAx>
      <c:valAx>
        <c:axId val="3466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of Equivocal Reports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1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Number of Misassignments</a:t>
            </a:r>
          </a:p>
        </c:rich>
      </c:tx>
      <c:layout>
        <c:manualLayout>
          <c:xMode val="edge"/>
          <c:yMode val="edge"/>
          <c:x val="0.19523815134080807"/>
          <c:y val="2.3980811922319233E-2"/>
        </c:manualLayout>
      </c:layout>
      <c:overlay val="0"/>
      <c:spPr>
        <a:noFill/>
        <a:ln w="2548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49867374005305"/>
          <c:y val="0.24330357142857142"/>
          <c:w val="0.82493368700265257"/>
          <c:h val="0.40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903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8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A*</c:v>
                </c:pt>
                <c:pt idx="1">
                  <c:v>B*</c:v>
                </c:pt>
                <c:pt idx="2">
                  <c:v>C*</c:v>
                </c:pt>
                <c:pt idx="3">
                  <c:v>DRB1*</c:v>
                </c:pt>
                <c:pt idx="4">
                  <c:v>DRB3/4/5*</c:v>
                </c:pt>
                <c:pt idx="5">
                  <c:v>DQB1*</c:v>
                </c:pt>
                <c:pt idx="6">
                  <c:v>DQA1*</c:v>
                </c:pt>
                <c:pt idx="7">
                  <c:v>DPB1*</c:v>
                </c:pt>
                <c:pt idx="8">
                  <c:v>DPA1*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1</c:v>
                </c:pt>
                <c:pt idx="6">
                  <c:v>2</c:v>
                </c:pt>
                <c:pt idx="7">
                  <c:v>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3-47B1-B4A3-B00EC801C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93728"/>
        <c:axId val="1"/>
      </c:barChart>
      <c:catAx>
        <c:axId val="20699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8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25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Errors</a:t>
                </a:r>
              </a:p>
            </c:rich>
          </c:tx>
          <c:layout>
            <c:manualLayout>
              <c:xMode val="edge"/>
              <c:yMode val="edge"/>
              <c:x val="7.4771077555455187E-3"/>
              <c:y val="0.23294850048505841"/>
            </c:manualLayout>
          </c:layout>
          <c:overlay val="0"/>
          <c:spPr>
            <a:noFill/>
            <a:ln w="2548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993728"/>
        <c:crosses val="autoZero"/>
        <c:crossBetween val="between"/>
      </c:valAx>
      <c:spPr>
        <a:noFill/>
        <a:ln w="903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Number of Misassignments</a:t>
            </a:r>
          </a:p>
        </c:rich>
      </c:tx>
      <c:layout>
        <c:manualLayout>
          <c:xMode val="edge"/>
          <c:yMode val="edge"/>
          <c:x val="0.19523815134080807"/>
          <c:y val="2.3980811922319233E-2"/>
        </c:manualLayout>
      </c:layout>
      <c:overlay val="0"/>
      <c:spPr>
        <a:noFill/>
        <a:ln w="2548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49867374005305"/>
          <c:y val="0.24330357142857142"/>
          <c:w val="0.82493368700265257"/>
          <c:h val="0.40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903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88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A*</c:v>
                </c:pt>
                <c:pt idx="1">
                  <c:v>B*</c:v>
                </c:pt>
                <c:pt idx="2">
                  <c:v>C*</c:v>
                </c:pt>
                <c:pt idx="3">
                  <c:v>DRB1*</c:v>
                </c:pt>
                <c:pt idx="4">
                  <c:v>DRB3/4/5*</c:v>
                </c:pt>
                <c:pt idx="5">
                  <c:v>DQB1*</c:v>
                </c:pt>
                <c:pt idx="6">
                  <c:v>DQA1*</c:v>
                </c:pt>
                <c:pt idx="7">
                  <c:v>DPB1*</c:v>
                </c:pt>
                <c:pt idx="8">
                  <c:v>DPA1*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3-47B1-B4A3-B00EC801C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93728"/>
        <c:axId val="1"/>
      </c:barChart>
      <c:catAx>
        <c:axId val="20699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8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25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Errors</a:t>
                </a:r>
              </a:p>
            </c:rich>
          </c:tx>
          <c:layout>
            <c:manualLayout>
              <c:xMode val="edge"/>
              <c:yMode val="edge"/>
              <c:x val="7.4771077555455187E-3"/>
              <c:y val="0.23294850048505841"/>
            </c:manualLayout>
          </c:layout>
          <c:overlay val="0"/>
          <c:spPr>
            <a:noFill/>
            <a:ln w="2548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993728"/>
        <c:crosses val="autoZero"/>
        <c:crossBetween val="between"/>
      </c:valAx>
      <c:spPr>
        <a:noFill/>
        <a:ln w="903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Number of Alleles typed to 4</a:t>
            </a:r>
            <a:r>
              <a:rPr lang="en-US" baseline="30000" dirty="0" smtClean="0"/>
              <a:t>th</a:t>
            </a:r>
            <a:r>
              <a:rPr lang="en-US" dirty="0" smtClean="0"/>
              <a:t> field</a:t>
            </a:r>
            <a:r>
              <a:rPr lang="en-US" baseline="0" dirty="0" smtClean="0"/>
              <a:t> </a:t>
            </a:r>
            <a:r>
              <a:rPr lang="en-US" dirty="0" smtClean="0"/>
              <a:t>resolution</a:t>
            </a:r>
            <a:endParaRPr lang="en-US" dirty="0"/>
          </a:p>
        </c:rich>
      </c:tx>
      <c:layout>
        <c:manualLayout>
          <c:xMode val="edge"/>
          <c:yMode val="edge"/>
          <c:x val="0.13438517468832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465158072987811E-2"/>
          <c:y val="0.2398848786945223"/>
          <c:w val="0.88029063574725452"/>
          <c:h val="0.48993108647832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DRB1</c:v>
                </c:pt>
                <c:pt idx="4">
                  <c:v>DRB3/4/5</c:v>
                </c:pt>
                <c:pt idx="5">
                  <c:v>DQA1</c:v>
                </c:pt>
                <c:pt idx="6">
                  <c:v>DQB1</c:v>
                </c:pt>
                <c:pt idx="7">
                  <c:v>DPA1</c:v>
                </c:pt>
                <c:pt idx="8">
                  <c:v>DPB1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173</c:v>
                </c:pt>
                <c:pt idx="1">
                  <c:v>107</c:v>
                </c:pt>
                <c:pt idx="2">
                  <c:v>111</c:v>
                </c:pt>
                <c:pt idx="3">
                  <c:v>43</c:v>
                </c:pt>
                <c:pt idx="4">
                  <c:v>27</c:v>
                </c:pt>
                <c:pt idx="5">
                  <c:v>24</c:v>
                </c:pt>
                <c:pt idx="6">
                  <c:v>58</c:v>
                </c:pt>
                <c:pt idx="7">
                  <c:v>28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C-4729-AD05-F51AACC09A8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09965560"/>
        <c:axId val="509961624"/>
      </c:barChart>
      <c:catAx>
        <c:axId val="50996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961624"/>
        <c:crosses val="autoZero"/>
        <c:auto val="1"/>
        <c:lblAlgn val="ctr"/>
        <c:lblOffset val="100"/>
        <c:noMultiLvlLbl val="0"/>
      </c:catAx>
      <c:valAx>
        <c:axId val="5099616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Number of</a:t>
                </a:r>
                <a:r>
                  <a:rPr lang="en-GB" baseline="0" dirty="0" smtClean="0"/>
                  <a:t> Alleles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09965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9C8-4881-A6D4-AF4688522D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9C8-4881-A6D4-AF4688522D6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9C8-4881-A6D4-AF4688522D6A}"/>
              </c:ext>
            </c:extLst>
          </c:dPt>
          <c:cat>
            <c:strRef>
              <c:f>Sheet1!$D$4:$D$6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response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  <c:pt idx="0">
                  <c:v>62</c:v>
                </c:pt>
                <c:pt idx="1">
                  <c:v>33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C8-4881-A6D4-AF4688522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MFI Range of CI Specificities Not Assessed</a:t>
            </a:r>
          </a:p>
        </c:rich>
      </c:tx>
      <c:layout>
        <c:manualLayout>
          <c:xMode val="edge"/>
          <c:yMode val="edge"/>
          <c:x val="0.15348600174978125"/>
          <c:y val="0.19444444444444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12-445D-A848-2EF6D5C421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12-445D-A848-2EF6D5C421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12-445D-A848-2EF6D5C421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12-445D-A848-2EF6D5C421AC}"/>
              </c:ext>
            </c:extLst>
          </c:dPt>
          <c:dLbls>
            <c:dLbl>
              <c:idx val="3"/>
              <c:layout>
                <c:manualLayout>
                  <c:x val="4.2079615048118982E-2"/>
                  <c:y val="9.68205016039661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12-445D-A848-2EF6D5C421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Sheet1!$J$22:$J$25</c:f>
              <c:strCache>
                <c:ptCount val="4"/>
                <c:pt idx="0">
                  <c:v>&lt;2000</c:v>
                </c:pt>
                <c:pt idx="1">
                  <c:v>2000-5000</c:v>
                </c:pt>
                <c:pt idx="2">
                  <c:v>5001-9999</c:v>
                </c:pt>
                <c:pt idx="3">
                  <c:v>&gt;10000</c:v>
                </c:pt>
              </c:strCache>
            </c:strRef>
          </c:cat>
          <c:val>
            <c:numRef>
              <c:f>Sheet1!$K$22:$K$25</c:f>
              <c:numCache>
                <c:formatCode>General</c:formatCode>
                <c:ptCount val="4"/>
                <c:pt idx="0">
                  <c:v>623</c:v>
                </c:pt>
                <c:pt idx="1">
                  <c:v>181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12-445D-A848-2EF6D5C421A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219510061242355"/>
          <c:y val="0.36657407407407405"/>
          <c:w val="0.21838735783027122"/>
          <c:h val="0.49942184310294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MFI</a:t>
            </a:r>
            <a:r>
              <a:rPr lang="en-GB" sz="1200" baseline="0"/>
              <a:t> Range of CII specificities not assessed</a:t>
            </a:r>
            <a:endParaRPr lang="en-GB" sz="1200"/>
          </a:p>
        </c:rich>
      </c:tx>
      <c:layout>
        <c:manualLayout>
          <c:xMode val="edge"/>
          <c:yMode val="edge"/>
          <c:x val="0.23649999999999999"/>
          <c:y val="0.18981481481481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FE-43F0-93FF-8F609A447C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FE-43F0-93FF-8F609A447C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AFE-43F0-93FF-8F609A447C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Sheet2!$V$10:$V$12</c:f>
              <c:strCache>
                <c:ptCount val="3"/>
                <c:pt idx="0">
                  <c:v>&lt; 2000</c:v>
                </c:pt>
                <c:pt idx="1">
                  <c:v>2000-5000</c:v>
                </c:pt>
                <c:pt idx="2">
                  <c:v>&gt; 5000</c:v>
                </c:pt>
              </c:strCache>
            </c:strRef>
          </c:cat>
          <c:val>
            <c:numRef>
              <c:f>Sheet2!$W$10:$W$12</c:f>
              <c:numCache>
                <c:formatCode>General</c:formatCode>
                <c:ptCount val="3"/>
                <c:pt idx="0">
                  <c:v>241</c:v>
                </c:pt>
                <c:pt idx="1">
                  <c:v>86</c:v>
                </c:pt>
                <c:pt idx="2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FE-43F0-93FF-8F609A447C1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15476815398075"/>
          <c:y val="0.36152777777777784"/>
          <c:w val="0.23079352580927384"/>
          <c:h val="0.43923665791776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Overall </a:t>
            </a:r>
            <a:r>
              <a:rPr lang="en-GB" dirty="0" smtClean="0"/>
              <a:t>2018 </a:t>
            </a:r>
            <a:r>
              <a:rPr lang="en-GB" dirty="0"/>
              <a:t>Performance </a:t>
            </a:r>
          </a:p>
        </c:rich>
      </c:tx>
      <c:layout>
        <c:manualLayout>
          <c:xMode val="edge"/>
          <c:yMode val="edge"/>
          <c:x val="0.29304446978335286"/>
          <c:y val="1.9184652278177484E-2"/>
        </c:manualLayout>
      </c:layout>
      <c:overlay val="0"/>
      <c:spPr>
        <a:noFill/>
        <a:ln w="190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72633979475486"/>
          <c:y val="0.23980815347721848"/>
          <c:w val="0.87001140250855369"/>
          <c:h val="0.49160671462829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9517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00FF"/>
              </a:solidFill>
              <a:ln w="9517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FBF-4DA2-91C5-E5BA2EAD88FF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 w="951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FBF-4DA2-91C5-E5BA2EAD88FF}"/>
              </c:ext>
            </c:extLst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 w="951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FBF-4DA2-91C5-E5BA2EAD88FF}"/>
              </c:ext>
            </c:extLst>
          </c:dPt>
          <c:dLbls>
            <c:spPr>
              <a:noFill/>
              <a:ln w="19033">
                <a:noFill/>
              </a:ln>
            </c:spPr>
            <c:txPr>
              <a:bodyPr/>
              <a:lstStyle/>
              <a:p>
                <a:pPr>
                  <a:defRPr sz="13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50%</c:v>
                </c:pt>
                <c:pt idx="1">
                  <c:v>60%</c:v>
                </c:pt>
                <c:pt idx="2">
                  <c:v>70%</c:v>
                </c:pt>
                <c:pt idx="3">
                  <c:v>80%</c:v>
                </c:pt>
                <c:pt idx="4">
                  <c:v>90%</c:v>
                </c:pt>
                <c:pt idx="5">
                  <c:v>100%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14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BF-4DA2-91C5-E5BA2EAD88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078080"/>
        <c:axId val="200080000"/>
      </c:barChart>
      <c:catAx>
        <c:axId val="20007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Samples Correct</a:t>
                </a:r>
              </a:p>
            </c:rich>
          </c:tx>
          <c:layout>
            <c:manualLayout>
              <c:xMode val="edge"/>
              <c:yMode val="edge"/>
              <c:x val="0.39383402762728104"/>
              <c:y val="0.86619332066250365"/>
            </c:manualLayout>
          </c:layout>
          <c:overlay val="0"/>
          <c:spPr>
            <a:noFill/>
            <a:ln w="190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0080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080000"/>
        <c:scaling>
          <c:orientation val="minMax"/>
        </c:scaling>
        <c:delete val="0"/>
        <c:axPos val="l"/>
        <c:majorGridlines>
          <c:spPr>
            <a:ln w="237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2542759407069577E-2"/>
              <c:y val="0.25419664268585135"/>
            </c:manualLayout>
          </c:layout>
          <c:overlay val="0"/>
          <c:spPr>
            <a:noFill/>
            <a:ln w="190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0078080"/>
        <c:crosses val="autoZero"/>
        <c:crossBetween val="between"/>
      </c:valAx>
      <c:spPr>
        <a:noFill/>
        <a:ln w="951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3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Number of Misassignments</a:t>
            </a:r>
          </a:p>
        </c:rich>
      </c:tx>
      <c:layout>
        <c:manualLayout>
          <c:xMode val="edge"/>
          <c:yMode val="edge"/>
          <c:x val="0.1952380952380954"/>
          <c:y val="2.398081534772184E-2"/>
        </c:manualLayout>
      </c:layout>
      <c:overlay val="0"/>
      <c:spPr>
        <a:noFill/>
        <a:ln w="179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666666666666669"/>
          <c:y val="0.24700239808153501"/>
          <c:w val="0.81587301587301664"/>
          <c:h val="0.40047961630695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8996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A*</c:v>
                </c:pt>
                <c:pt idx="1">
                  <c:v>B*</c:v>
                </c:pt>
                <c:pt idx="2">
                  <c:v>C*</c:v>
                </c:pt>
                <c:pt idx="3">
                  <c:v>DRB1*</c:v>
                </c:pt>
                <c:pt idx="4">
                  <c:v>DQB1*</c:v>
                </c:pt>
                <c:pt idx="5">
                  <c:v>DQA1*</c:v>
                </c:pt>
                <c:pt idx="6">
                  <c:v>DPB1*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6-46E8-BE1A-E031AB373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015232"/>
        <c:axId val="147817600"/>
      </c:barChart>
      <c:catAx>
        <c:axId val="20001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4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7817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817600"/>
        <c:scaling>
          <c:orientation val="minMax"/>
        </c:scaling>
        <c:delete val="0"/>
        <c:axPos val="l"/>
        <c:majorGridlines>
          <c:spPr>
            <a:ln w="224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7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Errors</a:t>
                </a:r>
              </a:p>
            </c:rich>
          </c:tx>
          <c:layout>
            <c:manualLayout>
              <c:xMode val="edge"/>
              <c:yMode val="edge"/>
              <c:x val="1.7460317460317492E-2"/>
              <c:y val="0.19664268585131917"/>
            </c:manualLayout>
          </c:layout>
          <c:overlay val="0"/>
          <c:spPr>
            <a:noFill/>
            <a:ln w="179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0015232"/>
        <c:crosses val="autoZero"/>
        <c:crossBetween val="between"/>
      </c:valAx>
      <c:spPr>
        <a:noFill/>
        <a:ln w="899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Overall </a:t>
            </a:r>
            <a:r>
              <a:rPr lang="en-GB" dirty="0" smtClean="0"/>
              <a:t>2018 </a:t>
            </a:r>
            <a:r>
              <a:rPr lang="en-GB" dirty="0"/>
              <a:t>Performance </a:t>
            </a:r>
          </a:p>
        </c:rich>
      </c:tx>
      <c:layout>
        <c:manualLayout>
          <c:xMode val="edge"/>
          <c:yMode val="edge"/>
          <c:x val="0.28896706718999571"/>
          <c:y val="2.7805457507466744E-2"/>
        </c:manualLayout>
      </c:layout>
      <c:overlay val="0"/>
      <c:spPr>
        <a:noFill/>
        <a:ln w="1903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72633979475486"/>
          <c:y val="0.12342893021992939"/>
          <c:w val="0.87001140250855369"/>
          <c:h val="0.60798601683410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9517">
              <a:solidFill>
                <a:schemeClr val="tx1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00FF"/>
              </a:solidFill>
              <a:ln w="9517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965-49A2-9EDF-0CA4DD7AC6F9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 w="951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965-49A2-9EDF-0CA4DD7AC6F9}"/>
              </c:ext>
            </c:extLst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ln w="951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E89-4008-9E9E-AD0ECC5C18CF}"/>
              </c:ext>
            </c:extLst>
          </c:dPt>
          <c:dLbls>
            <c:spPr>
              <a:noFill/>
              <a:ln w="19033">
                <a:noFill/>
              </a:ln>
            </c:spPr>
            <c:txPr>
              <a:bodyPr/>
              <a:lstStyle/>
              <a:p>
                <a:pPr>
                  <a:defRPr sz="13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50%</c:v>
                </c:pt>
                <c:pt idx="1">
                  <c:v>60%</c:v>
                </c:pt>
                <c:pt idx="2">
                  <c:v>70%</c:v>
                </c:pt>
                <c:pt idx="3">
                  <c:v>80%</c:v>
                </c:pt>
                <c:pt idx="4">
                  <c:v>90%</c:v>
                </c:pt>
                <c:pt idx="5">
                  <c:v>100%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65-49A2-9EDF-0CA4DD7AC6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078080"/>
        <c:axId val="200080000"/>
      </c:barChart>
      <c:catAx>
        <c:axId val="20007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Samples Correct</a:t>
                </a:r>
              </a:p>
            </c:rich>
          </c:tx>
          <c:layout>
            <c:manualLayout>
              <c:xMode val="edge"/>
              <c:yMode val="edge"/>
              <c:x val="0.39383402762728104"/>
              <c:y val="0.86619332066250365"/>
            </c:manualLayout>
          </c:layout>
          <c:overlay val="0"/>
          <c:spPr>
            <a:noFill/>
            <a:ln w="190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0080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080000"/>
        <c:scaling>
          <c:orientation val="minMax"/>
        </c:scaling>
        <c:delete val="0"/>
        <c:axPos val="l"/>
        <c:majorGridlines>
          <c:spPr>
            <a:ln w="237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2542759407069577E-2"/>
              <c:y val="0.25419664268585135"/>
            </c:manualLayout>
          </c:layout>
          <c:overlay val="0"/>
          <c:spPr>
            <a:noFill/>
            <a:ln w="1903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0078080"/>
        <c:crosses val="autoZero"/>
        <c:crossBetween val="between"/>
      </c:valAx>
      <c:spPr>
        <a:noFill/>
        <a:ln w="951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3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Number of Misassignments</a:t>
            </a:r>
          </a:p>
        </c:rich>
      </c:tx>
      <c:layout>
        <c:manualLayout>
          <c:xMode val="edge"/>
          <c:yMode val="edge"/>
          <c:x val="0.17955112219451372"/>
          <c:y val="2.5821596244131433E-2"/>
        </c:manualLayout>
      </c:layout>
      <c:overlay val="0"/>
      <c:spPr>
        <a:noFill/>
        <a:ln w="27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456359102244409"/>
          <c:y val="0.18309859154929617"/>
          <c:w val="0.80049875311720697"/>
          <c:h val="0.57746478873239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372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Bw4/6</c:v>
                </c:pt>
                <c:pt idx="3">
                  <c:v>Cw</c:v>
                </c:pt>
                <c:pt idx="4">
                  <c:v>DR</c:v>
                </c:pt>
                <c:pt idx="5">
                  <c:v>DQ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8-4969-836E-EE1245D9B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851840"/>
        <c:axId val="202853376"/>
      </c:barChart>
      <c:catAx>
        <c:axId val="20285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3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85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853376"/>
        <c:scaling>
          <c:orientation val="minMax"/>
        </c:scaling>
        <c:delete val="0"/>
        <c:axPos val="l"/>
        <c:majorGridlines>
          <c:spPr>
            <a:ln w="343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Errors</a:t>
                </a:r>
              </a:p>
            </c:rich>
          </c:tx>
          <c:layout>
            <c:manualLayout>
              <c:xMode val="edge"/>
              <c:yMode val="edge"/>
              <c:x val="2.7431421446384052E-2"/>
              <c:y val="0.32159624413145538"/>
            </c:manualLayout>
          </c:layout>
          <c:overlay val="0"/>
          <c:spPr>
            <a:noFill/>
            <a:ln w="2744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2851840"/>
        <c:crosses val="autoZero"/>
        <c:crossBetween val="between"/>
      </c:valAx>
      <c:spPr>
        <a:noFill/>
        <a:ln w="1372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Overall </a:t>
            </a:r>
            <a:r>
              <a:rPr lang="en-GB" dirty="0" smtClean="0"/>
              <a:t>2014 4A2</a:t>
            </a:r>
            <a:r>
              <a:rPr lang="en-GB" baseline="0" dirty="0" smtClean="0"/>
              <a:t> </a:t>
            </a:r>
            <a:r>
              <a:rPr lang="en-GB" dirty="0" smtClean="0"/>
              <a:t>Performance: 3</a:t>
            </a:r>
            <a:r>
              <a:rPr lang="en-GB" baseline="30000" dirty="0" smtClean="0"/>
              <a:t>rd</a:t>
            </a:r>
            <a:r>
              <a:rPr lang="en-GB" dirty="0" smtClean="0"/>
              <a:t> Field </a:t>
            </a:r>
            <a:endParaRPr lang="en-GB" dirty="0"/>
          </a:p>
        </c:rich>
      </c:tx>
      <c:layout>
        <c:manualLayout>
          <c:xMode val="edge"/>
          <c:yMode val="edge"/>
          <c:x val="0.15960929147893316"/>
          <c:y val="0"/>
        </c:manualLayout>
      </c:layout>
      <c:overlay val="0"/>
      <c:spPr>
        <a:noFill/>
        <a:ln w="2568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19913419913421"/>
          <c:y val="0.14623014262788808"/>
          <c:w val="0.86580086580086579"/>
          <c:h val="0.64419134583775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9713">
              <a:solidFill>
                <a:schemeClr val="tx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FE-4044-AA08-0035323E2EF4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 w="971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DFE-4044-AA08-0035323E2EF4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 w="971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65F-490B-8DC2-3BD82AD74A4C}"/>
              </c:ext>
            </c:extLst>
          </c:dPt>
          <c:dLbls>
            <c:spPr>
              <a:noFill/>
              <a:ln w="25689">
                <a:noFill/>
              </a:ln>
            </c:spPr>
            <c:txPr>
              <a:bodyPr/>
              <a:lstStyle/>
              <a:p>
                <a:pPr>
                  <a:defRPr sz="16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&lt; 50%</c:v>
                </c:pt>
                <c:pt idx="1">
                  <c:v>70%</c:v>
                </c:pt>
                <c:pt idx="2">
                  <c:v>80%</c:v>
                </c:pt>
                <c:pt idx="3">
                  <c:v>90%</c:v>
                </c:pt>
                <c:pt idx="4">
                  <c:v>100%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E-4044-AA08-0035323E2E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098848"/>
        <c:axId val="1"/>
      </c:barChart>
      <c:catAx>
        <c:axId val="168098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Samples Correct</a:t>
                </a:r>
              </a:p>
            </c:rich>
          </c:tx>
          <c:layout>
            <c:manualLayout>
              <c:xMode val="edge"/>
              <c:yMode val="edge"/>
              <c:x val="0.39335244598991903"/>
              <c:y val="0.89821499161705398"/>
            </c:manualLayout>
          </c:layout>
          <c:overlay val="0"/>
          <c:spPr>
            <a:noFill/>
            <a:ln w="256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42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5527647032947699E-2"/>
              <c:y val="0.26483219378141998"/>
            </c:manualLayout>
          </c:layout>
          <c:overlay val="0"/>
          <c:spPr>
            <a:noFill/>
            <a:ln w="256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8098848"/>
        <c:crosses val="autoZero"/>
        <c:crossBetween val="between"/>
      </c:valAx>
      <c:spPr>
        <a:noFill/>
        <a:ln w="971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dirty="0"/>
              <a:t>Overall </a:t>
            </a:r>
            <a:r>
              <a:rPr lang="en-GB" dirty="0" smtClean="0"/>
              <a:t>2018 4A2</a:t>
            </a:r>
            <a:r>
              <a:rPr lang="en-GB" baseline="0" dirty="0" smtClean="0"/>
              <a:t> </a:t>
            </a:r>
            <a:r>
              <a:rPr lang="en-GB" dirty="0" smtClean="0"/>
              <a:t>Performance:</a:t>
            </a:r>
            <a:r>
              <a:rPr lang="en-GB" baseline="0" dirty="0" smtClean="0"/>
              <a:t> 2</a:t>
            </a:r>
            <a:r>
              <a:rPr lang="en-GB" baseline="30000" dirty="0" smtClean="0"/>
              <a:t>nd</a:t>
            </a:r>
            <a:r>
              <a:rPr lang="en-GB" baseline="0" dirty="0" smtClean="0"/>
              <a:t> Field</a:t>
            </a:r>
            <a:r>
              <a:rPr lang="en-GB" dirty="0" smtClean="0"/>
              <a:t> </a:t>
            </a:r>
            <a:endParaRPr lang="en-GB" dirty="0"/>
          </a:p>
        </c:rich>
      </c:tx>
      <c:layout>
        <c:manualLayout>
          <c:xMode val="edge"/>
          <c:yMode val="edge"/>
          <c:x val="0.15947224350913297"/>
          <c:y val="0"/>
        </c:manualLayout>
      </c:layout>
      <c:overlay val="0"/>
      <c:spPr>
        <a:noFill/>
        <a:ln w="2568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19913419913421"/>
          <c:y val="0.16062723788919356"/>
          <c:w val="0.86580086580086579"/>
          <c:h val="0.62998733784475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9713">
              <a:solidFill>
                <a:schemeClr val="tx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2AE-4682-B863-59672E6AAEDC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 w="971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2AE-4682-B863-59672E6AAEDC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 w="971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2AE-4682-B863-59672E6AAEDC}"/>
              </c:ext>
            </c:extLst>
          </c:dPt>
          <c:dLbls>
            <c:spPr>
              <a:noFill/>
              <a:ln w="25689">
                <a:noFill/>
              </a:ln>
            </c:spPr>
            <c:txPr>
              <a:bodyPr/>
              <a:lstStyle/>
              <a:p>
                <a:pPr>
                  <a:defRPr sz="16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50%</c:v>
                </c:pt>
                <c:pt idx="1">
                  <c:v>60%</c:v>
                </c:pt>
                <c:pt idx="2">
                  <c:v>70%</c:v>
                </c:pt>
                <c:pt idx="3">
                  <c:v>80%</c:v>
                </c:pt>
                <c:pt idx="4">
                  <c:v>90%</c:v>
                </c:pt>
                <c:pt idx="5">
                  <c:v>100%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8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AE-4682-B863-59672E6AAE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8098848"/>
        <c:axId val="1"/>
      </c:barChart>
      <c:catAx>
        <c:axId val="168098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% Samples Correct</a:t>
                </a:r>
              </a:p>
            </c:rich>
          </c:tx>
          <c:layout>
            <c:manualLayout>
              <c:xMode val="edge"/>
              <c:yMode val="edge"/>
              <c:x val="0.40184344163071961"/>
              <c:y val="0.88548917008377148"/>
            </c:manualLayout>
          </c:layout>
          <c:overlay val="0"/>
          <c:spPr>
            <a:noFill/>
            <a:ln w="256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242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Number of Labs</a:t>
                </a:r>
              </a:p>
            </c:rich>
          </c:tx>
          <c:layout>
            <c:manualLayout>
              <c:xMode val="edge"/>
              <c:yMode val="edge"/>
              <c:x val="1.5527647032947699E-2"/>
              <c:y val="0.26483219378141998"/>
            </c:manualLayout>
          </c:layout>
          <c:overlay val="0"/>
          <c:spPr>
            <a:noFill/>
            <a:ln w="2568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8098848"/>
        <c:crosses val="autoZero"/>
        <c:crossBetween val="between"/>
      </c:valAx>
      <c:spPr>
        <a:noFill/>
        <a:ln w="971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6398F6E-4092-4011-A091-FF07E250D5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13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3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80A482-6635-44C3-BAD0-5423B631D26A}" type="datetime1">
              <a:rPr lang="en-US" smtClean="0"/>
              <a:pPr>
                <a:defRPr/>
              </a:pPr>
              <a:t>5/1/2019</a:t>
            </a:fld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487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D2277F-231D-4BC1-A3D5-322F2A396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31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48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42C8BE-B2AA-4CA6-8752-88D544BB33E9}" type="slidenum">
              <a:rPr lang="en-GB" altLang="en-US" smtClean="0"/>
              <a:pPr/>
              <a:t>74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9314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6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33 errors in 2015 </a:t>
            </a:r>
          </a:p>
          <a:p>
            <a:r>
              <a:rPr lang="en-GB" dirty="0" smtClean="0"/>
              <a:t>20</a:t>
            </a:r>
            <a:r>
              <a:rPr lang="en-GB" baseline="0" dirty="0" smtClean="0"/>
              <a:t> extra errors (+9 missed assignments, +9 not resolving 1</a:t>
            </a:r>
            <a:r>
              <a:rPr lang="en-GB" baseline="30000" dirty="0" smtClean="0"/>
              <a:t>st</a:t>
            </a:r>
            <a:r>
              <a:rPr lang="en-GB" baseline="0" dirty="0" smtClean="0"/>
              <a:t> field)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74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939470" y="9580876"/>
            <a:ext cx="3013763" cy="5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/>
            <a:fld id="{E5622E14-2272-4484-8B42-5E748C7AB92E}" type="slidenum">
              <a:rPr lang="en-GB" sz="1200"/>
              <a:pPr algn="r"/>
              <a:t>109</a:t>
            </a:fld>
            <a:endParaRPr lang="en-GB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2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939470" y="9580876"/>
            <a:ext cx="3013763" cy="5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/>
            <a:fld id="{E5622E14-2272-4484-8B42-5E748C7AB92E}" type="slidenum">
              <a:rPr lang="en-GB" sz="1200"/>
              <a:pPr algn="r"/>
              <a:t>110</a:t>
            </a:fld>
            <a:endParaRPr lang="en-GB" sz="1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42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9D6DC-59B2-4AC6-B12B-D30BA0251651}" type="slidenum">
              <a:rPr lang="en-GB" smtClean="0"/>
              <a:pPr>
                <a:defRPr/>
              </a:pPr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868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39470" y="9580876"/>
            <a:ext cx="3013763" cy="5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/>
            <a:fld id="{A0B0C64C-BCA2-4C97-A5B5-4B1378E614D9}" type="slidenum">
              <a:rPr lang="en-GB" sz="1200"/>
              <a:pPr algn="r"/>
              <a:t>113</a:t>
            </a:fld>
            <a:endParaRPr lang="en-GB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29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39470" y="9580876"/>
            <a:ext cx="3013763" cy="5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/>
            <a:fld id="{A0B0C64C-BCA2-4C97-A5B5-4B1378E614D9}" type="slidenum">
              <a:rPr lang="en-GB" sz="1200"/>
              <a:pPr algn="r"/>
              <a:t>114</a:t>
            </a:fld>
            <a:endParaRPr lang="en-GB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06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0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3853" y="8684828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E1ABF1-58D1-462E-AD3F-8BC607F87B9A}" type="slidenum">
              <a:rPr lang="en-GB" altLang="en-US" sz="1200"/>
              <a:pPr algn="r"/>
              <a:t>42</a:t>
            </a:fld>
            <a:endParaRPr lang="en-GB" alt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81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11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939470" y="9580876"/>
            <a:ext cx="3013763" cy="5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8" tIns="46584" rIns="93168" bIns="46584" anchor="b"/>
          <a:lstStyle/>
          <a:p>
            <a:pPr algn="r"/>
            <a:fld id="{68761F21-4155-4890-97E6-5BEFD903D101}" type="slidenum">
              <a:rPr lang="en-GB" altLang="en-US" sz="1200"/>
              <a:pPr algn="r"/>
              <a:t>120</a:t>
            </a:fld>
            <a:endParaRPr lang="en-GB" alt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03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E133E5-9860-4076-AAD6-B429D413B056}" type="slidenum">
              <a:rPr lang="en-GB" altLang="en-US" sz="1200"/>
              <a:pPr algn="r"/>
              <a:t>123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747707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9313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25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9D6DC-59B2-4AC6-B12B-D30BA0251651}" type="slidenum">
              <a:rPr lang="en-GB" smtClean="0"/>
              <a:pPr>
                <a:defRPr/>
              </a:pPr>
              <a:t>127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92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9D6DC-59B2-4AC6-B12B-D30BA0251651}" type="slidenum">
              <a:rPr lang="en-GB" smtClean="0"/>
              <a:pPr>
                <a:defRPr/>
              </a:pPr>
              <a:t>128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42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7A9AE-D6B8-43DF-96E7-7EEF2BCB3A26}" type="slidenum">
              <a:rPr lang="en-GB" smtClean="0"/>
              <a:pPr/>
              <a:t>145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0786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90151-D43A-4FF3-AEB3-1715BDC4FBF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2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BE97D2-EC4A-4F43-A2A5-812E117F956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6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3853" y="8684828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E1ABF1-58D1-462E-AD3F-8BC607F87B9A}" type="slidenum">
              <a:rPr lang="en-GB" altLang="en-US" sz="1200"/>
              <a:pPr algn="r"/>
              <a:t>43</a:t>
            </a:fld>
            <a:endParaRPr lang="en-GB" alt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3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61CE2-4548-4DA9-AC07-F411A185E4D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51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61CE2-4548-4DA9-AC07-F411A185E4D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088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E046E-CA89-4E6F-98B9-6D28B54190EA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82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3853" y="8684828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E1ABF1-58D1-462E-AD3F-8BC607F87B9A}" type="slidenum">
              <a:rPr lang="en-GB" altLang="en-US" sz="1200"/>
              <a:pPr algn="r"/>
              <a:t>47</a:t>
            </a:fld>
            <a:endParaRPr lang="en-GB" alt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1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163844" name="Slide Number Placeholder 3"/>
          <p:cNvSpPr txBox="1">
            <a:spLocks noGrp="1"/>
          </p:cNvSpPr>
          <p:nvPr/>
        </p:nvSpPr>
        <p:spPr bwMode="auto">
          <a:xfrm>
            <a:off x="3883853" y="8684828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E1ABF1-58D1-462E-AD3F-8BC607F87B9A}" type="slidenum">
              <a:rPr lang="en-GB" altLang="en-US" sz="1200"/>
              <a:pPr algn="r"/>
              <a:t>48</a:t>
            </a:fld>
            <a:endParaRPr lang="en-GB" alt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3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2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686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Slightly higher error rate</a:t>
            </a:r>
            <a:r>
              <a:rPr lang="en-GB" baseline="0" dirty="0" smtClean="0"/>
              <a:t> than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D2277F-231D-4BC1-A3D5-322F2A39662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8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42C8BE-B2AA-4CA6-8752-88D544BB33E9}" type="slidenum">
              <a:rPr lang="en-GB" altLang="en-US" smtClean="0"/>
              <a:pPr/>
              <a:t>70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05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73480" y="6453336"/>
            <a:ext cx="58320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2A1B-20A1-4A16-9E78-B520896E4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268760"/>
            <a:ext cx="89154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C0A7-8EEB-4AA7-805D-E0AFD27619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F71D-7BE8-46FB-8480-4BB5EF084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CBA2-6579-46CC-A7CE-3BDF91EF3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3920-A473-4474-9F23-1A7D4246A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6050"/>
            <a:ext cx="8229600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822960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3736977"/>
            <a:ext cx="82296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83A6-19CF-4240-B419-72FEE41711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95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146050"/>
            <a:ext cx="8229600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36975"/>
            <a:ext cx="40386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AE0C-664C-4219-B77F-71B4DF1A5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4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6244-1F98-42F5-93B4-88636C1A37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38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994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03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92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4BC1-3147-4F37-A75C-1DBC48C0E1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268414"/>
            <a:ext cx="43751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7589" y="1268414"/>
            <a:ext cx="43751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862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10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918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53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47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91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50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0450" y="146050"/>
            <a:ext cx="2232290" cy="5907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861" y="146050"/>
            <a:ext cx="6533489" cy="5907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60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4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5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73480" y="6453336"/>
            <a:ext cx="56926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66244-1F98-42F5-93B4-88636C1A37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020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39" y="1268414"/>
            <a:ext cx="43751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7589" y="1268414"/>
            <a:ext cx="437515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39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2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49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384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564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187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68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0450" y="146050"/>
            <a:ext cx="2232290" cy="5907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1861" y="146050"/>
            <a:ext cx="6533489" cy="5907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67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146050"/>
            <a:ext cx="8915400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7339" y="1268413"/>
            <a:ext cx="437515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7589" y="1268413"/>
            <a:ext cx="437515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7339" y="3736976"/>
            <a:ext cx="89154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4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8D1F-1C5A-42F5-9F9B-D6FE475AEF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146050"/>
            <a:ext cx="8915400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7339" y="1268413"/>
            <a:ext cx="891540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39" y="3736976"/>
            <a:ext cx="891540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39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146050"/>
            <a:ext cx="8915400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7339" y="1268414"/>
            <a:ext cx="4375150" cy="478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7589" y="1268413"/>
            <a:ext cx="4375150" cy="2316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7589" y="3736976"/>
            <a:ext cx="4375150" cy="231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84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146050"/>
            <a:ext cx="8915400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7339" y="1268414"/>
            <a:ext cx="8915400" cy="47847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585043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146050"/>
            <a:ext cx="8915400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7339" y="1268414"/>
            <a:ext cx="8915400" cy="47847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112625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77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729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12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26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04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2F0B-407C-466E-B6C3-8C3DD4504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22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609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54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22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98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38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9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14A5-3990-457D-B7CA-EFCD18842D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E812-E53A-473C-AB15-A53E264E53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3D34-9100-4EB2-8873-11AE3A6D14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1667-AA3F-45E2-A02D-F3B51A9FB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5288" y="645333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491E0CA-0627-48CA-96D5-0843C6900A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9" r:id="rId12"/>
    <p:sldLayoutId id="2147483990" r:id="rId13"/>
    <p:sldLayoutId id="2147483994" r:id="rId14"/>
    <p:sldLayoutId id="2147484001" r:id="rId15"/>
    <p:sldLayoutId id="2147484088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1860" y="146050"/>
            <a:ext cx="8915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268414"/>
            <a:ext cx="89154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401222"/>
            <a:ext cx="2311400" cy="34014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19B2DBD-2C32-448C-9A00-7ECBBDAD981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227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1860" y="146050"/>
            <a:ext cx="8915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268414"/>
            <a:ext cx="89154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72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F29F-5F6E-4677-BC69-220CED875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4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hyperlink" Target="https://www.bing.com/images/search?q=twitter+logo&amp;id=607A7620F9876F6480A988D6E5ABF1FA99E77737&amp;FORM=IQFRBA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userroles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9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04528" y="5823451"/>
            <a:ext cx="8420100" cy="1500187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Annual Participant’s Meeting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115028"/>
            <a:ext cx="1656184" cy="39555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4487" y="3956514"/>
            <a:ext cx="26745829" cy="111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1" descr="Image result for twitter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0" y="4648310"/>
            <a:ext cx="720080" cy="5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64908" y="5229200"/>
            <a:ext cx="2016225" cy="1890439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@UK_NEQAS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0292" y="801829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white"/>
                </a:solidFill>
              </a:rPr>
              <a:t>Participant’s Portal</a:t>
            </a: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000" i="1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2924944"/>
            <a:ext cx="2478904" cy="198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592" y="5085184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“Thank 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for implementing this new on-line system for EQA. </a:t>
            </a:r>
            <a:endParaRPr lang="en-GB" i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</a:t>
            </a:r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found it easy and logical to </a:t>
            </a:r>
            <a:r>
              <a:rPr lang="en-GB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navigate.”</a:t>
            </a:r>
            <a:endParaRPr lang="en-GB" sz="28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260648"/>
            <a:ext cx="89154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4A2 Performance 2018</a:t>
            </a:r>
          </a:p>
        </p:txBody>
      </p:sp>
      <p:graphicFrame>
        <p:nvGraphicFramePr>
          <p:cNvPr id="119898" name="Group 9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88978335"/>
              </p:ext>
            </p:extLst>
          </p:nvPr>
        </p:nvGraphicFramePr>
        <p:xfrm>
          <a:off x="335694" y="1844824"/>
          <a:ext cx="9231438" cy="2214999"/>
        </p:xfrm>
        <a:graphic>
          <a:graphicData uri="http://schemas.openxmlformats.org/drawingml/2006/table">
            <a:tbl>
              <a:tblPr/>
              <a:tblGrid>
                <a:gridCol w="4314211">
                  <a:extLst>
                    <a:ext uri="{9D8B030D-6E8A-4147-A177-3AD203B41FA5}">
                      <a16:colId xmlns:a16="http://schemas.microsoft.com/office/drawing/2014/main" val="2543928608"/>
                    </a:ext>
                  </a:extLst>
                </a:gridCol>
                <a:gridCol w="1372352">
                  <a:extLst>
                    <a:ext uri="{9D8B030D-6E8A-4147-A177-3AD203B41FA5}">
                      <a16:colId xmlns:a16="http://schemas.microsoft.com/office/drawing/2014/main" val="19778736"/>
                    </a:ext>
                  </a:extLst>
                </a:gridCol>
                <a:gridCol w="917771">
                  <a:extLst>
                    <a:ext uri="{9D8B030D-6E8A-4147-A177-3AD203B41FA5}">
                      <a16:colId xmlns:a16="http://schemas.microsoft.com/office/drawing/2014/main" val="1568266932"/>
                    </a:ext>
                  </a:extLst>
                </a:gridCol>
                <a:gridCol w="917772">
                  <a:extLst>
                    <a:ext uri="{9D8B030D-6E8A-4147-A177-3AD203B41FA5}">
                      <a16:colId xmlns:a16="http://schemas.microsoft.com/office/drawing/2014/main" val="3408246757"/>
                    </a:ext>
                  </a:extLst>
                </a:gridCol>
                <a:gridCol w="854666">
                  <a:extLst>
                    <a:ext uri="{9D8B030D-6E8A-4147-A177-3AD203B41FA5}">
                      <a16:colId xmlns:a16="http://schemas.microsoft.com/office/drawing/2014/main" val="2448564804"/>
                    </a:ext>
                  </a:extLst>
                </a:gridCol>
                <a:gridCol w="854666">
                  <a:extLst>
                    <a:ext uri="{9D8B030D-6E8A-4147-A177-3AD203B41FA5}">
                      <a16:colId xmlns:a16="http://schemas.microsoft.com/office/drawing/2014/main" val="997021841"/>
                    </a:ext>
                  </a:extLst>
                </a:gridCol>
              </a:tblGrid>
              <a:tr h="5093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726652"/>
                  </a:ext>
                </a:extLst>
              </a:tr>
              <a:tr h="382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(21)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 (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(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21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 (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21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(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486377"/>
                  </a:ext>
                </a:extLst>
              </a:tr>
              <a:tr h="816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 (&lt; 90%)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(1)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(1)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(2)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5405"/>
                  </a:ext>
                </a:extLst>
              </a:tr>
              <a:tr h="4024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8.5%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12.7%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14.3%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435539"/>
                  </a:ext>
                </a:extLst>
              </a:tr>
            </a:tbl>
          </a:graphicData>
        </a:graphic>
      </p:graphicFrame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7339" y="1268413"/>
            <a:ext cx="8915400" cy="122448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</a:rPr>
              <a:t>9</a:t>
            </a:r>
            <a:r>
              <a:rPr lang="en-GB" sz="2800" dirty="0" smtClean="0">
                <a:solidFill>
                  <a:schemeClr val="bg1"/>
                </a:solidFill>
              </a:rPr>
              <a:t> Unsatisfactory Performers (2 UK &amp; Ireland)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48/63 participants registered for 2</a:t>
            </a:r>
            <a:r>
              <a:rPr lang="en-GB" sz="2800" baseline="30000" dirty="0" smtClean="0">
                <a:solidFill>
                  <a:schemeClr val="bg1"/>
                </a:solidFill>
              </a:rPr>
              <a:t>nd</a:t>
            </a:r>
            <a:r>
              <a:rPr lang="en-GB" sz="2800" dirty="0" smtClean="0">
                <a:solidFill>
                  <a:schemeClr val="bg1"/>
                </a:solidFill>
              </a:rPr>
              <a:t> field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24/63 participants registered for 3</a:t>
            </a:r>
            <a:r>
              <a:rPr lang="en-GB" sz="2800" baseline="30000" dirty="0" smtClean="0">
                <a:solidFill>
                  <a:schemeClr val="bg1"/>
                </a:solidFill>
              </a:rPr>
              <a:t>rd</a:t>
            </a:r>
            <a:r>
              <a:rPr lang="en-GB" sz="2800" dirty="0" smtClean="0">
                <a:solidFill>
                  <a:schemeClr val="bg1"/>
                </a:solidFill>
              </a:rPr>
              <a:t> field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44624"/>
            <a:ext cx="89154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4A2 Performance 2018</a:t>
            </a:r>
          </a:p>
        </p:txBody>
      </p:sp>
      <p:graphicFrame>
        <p:nvGraphicFramePr>
          <p:cNvPr id="2" name="Object 5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4136977"/>
              </p:ext>
            </p:extLst>
          </p:nvPr>
        </p:nvGraphicFramePr>
        <p:xfrm>
          <a:off x="1634524" y="3473795"/>
          <a:ext cx="5982772" cy="267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5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1028981"/>
              </p:ext>
            </p:extLst>
          </p:nvPr>
        </p:nvGraphicFramePr>
        <p:xfrm>
          <a:off x="1615318" y="764704"/>
          <a:ext cx="6001978" cy="268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3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95300" y="0"/>
            <a:ext cx="8915400" cy="126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2018 Incorrect Assignments: 2</a:t>
            </a:r>
            <a:r>
              <a:rPr lang="en-GB" altLang="en-US" b="1" baseline="30000" dirty="0" smtClean="0">
                <a:solidFill>
                  <a:schemeClr val="bg1"/>
                </a:solidFill>
              </a:rPr>
              <a:t>nd</a:t>
            </a:r>
            <a:r>
              <a:rPr lang="en-GB" altLang="en-US" b="1" dirty="0" smtClean="0">
                <a:solidFill>
                  <a:schemeClr val="bg1"/>
                </a:solidFill>
              </a:rPr>
              <a:t> Field</a:t>
            </a:r>
          </a:p>
        </p:txBody>
      </p:sp>
      <p:graphicFrame>
        <p:nvGraphicFramePr>
          <p:cNvPr id="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41822"/>
              </p:ext>
            </p:extLst>
          </p:nvPr>
        </p:nvGraphicFramePr>
        <p:xfrm>
          <a:off x="5961112" y="1412776"/>
          <a:ext cx="3597275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174650" y="1268413"/>
            <a:ext cx="568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30/435 (6.9%) 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incorrect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HLA types reported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by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15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labs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(6 UK&amp;I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15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reports of alleles in a string that differ from the consensus allele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e.g.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A*01:01/09) (4 UK&amp;I)</a:t>
            </a:r>
            <a:endParaRPr lang="en-GB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11 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reports of incorrect allele (e.g.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C*17:01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not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C*17:03) (2 UK&amp;I)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 reports of incorrect antigen (e.g. B*44:03 instead of B*40:01)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 report where a null allele was missed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 report where a null allele was included</a:t>
            </a:r>
            <a:endParaRPr lang="en-GB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88504" y="171450"/>
            <a:ext cx="8915400" cy="126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2018 Incorrect Assignments: 3</a:t>
            </a:r>
            <a:r>
              <a:rPr lang="en-GB" alt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GB" altLang="en-US" b="1" dirty="0" smtClean="0">
                <a:solidFill>
                  <a:schemeClr val="bg1"/>
                </a:solidFill>
              </a:rPr>
              <a:t> Field</a:t>
            </a:r>
            <a:endParaRPr lang="en-GB" altLang="en-US" b="1" dirty="0" smtClean="0"/>
          </a:p>
        </p:txBody>
      </p:sp>
      <p:graphicFrame>
        <p:nvGraphicFramePr>
          <p:cNvPr id="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964338"/>
              </p:ext>
            </p:extLst>
          </p:nvPr>
        </p:nvGraphicFramePr>
        <p:xfrm>
          <a:off x="5892800" y="1482725"/>
          <a:ext cx="3597275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203200" y="1482725"/>
            <a:ext cx="5689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4/210 (1.9%) 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incorrect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samples reported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by 3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labs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(1 UK&amp;I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 report of 2</a:t>
            </a:r>
            <a:r>
              <a:rPr lang="en-GB" altLang="en-US" sz="2400" baseline="30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nd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rather than 3</a:t>
            </a:r>
            <a:r>
              <a:rPr lang="en-GB" altLang="en-US" sz="2400" baseline="30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rd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field resolution</a:t>
            </a:r>
            <a:endParaRPr lang="en-GB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en-GB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reports of incorrect allele (e.g. 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DRB4*01:01:01 rather than 01:03:02)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–"/>
            </a:pP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1 report with an error at 3</a:t>
            </a:r>
            <a:r>
              <a:rPr lang="en-GB" altLang="en-US" sz="2400" baseline="30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rd</a:t>
            </a:r>
            <a:r>
              <a:rPr lang="en-GB" alt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field (e.g. DRB1*03:03:01 instead of 03:03:02) (1 UK&amp;I)</a:t>
            </a:r>
          </a:p>
          <a:p>
            <a:pPr marL="0" indent="0">
              <a:spcAft>
                <a:spcPts val="1000"/>
              </a:spcAft>
            </a:pPr>
            <a:endParaRPr lang="en-GB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Ambiguous 3</a:t>
            </a:r>
            <a:r>
              <a:rPr lang="en-GB" b="1" baseline="30000" dirty="0" smtClean="0">
                <a:solidFill>
                  <a:schemeClr val="bg1"/>
                </a:solidFill>
              </a:rPr>
              <a:t>rd</a:t>
            </a:r>
            <a:r>
              <a:rPr lang="en-GB" b="1" dirty="0" smtClean="0">
                <a:solidFill>
                  <a:schemeClr val="bg1"/>
                </a:solidFill>
              </a:rPr>
              <a:t> Field </a:t>
            </a:r>
            <a:r>
              <a:rPr lang="en-GB" b="1" dirty="0">
                <a:solidFill>
                  <a:schemeClr val="bg1"/>
                </a:solidFill>
              </a:rPr>
              <a:t>R</a:t>
            </a:r>
            <a:r>
              <a:rPr lang="en-GB" b="1" dirty="0" smtClean="0">
                <a:solidFill>
                  <a:schemeClr val="bg1"/>
                </a:solidFill>
              </a:rPr>
              <a:t>esults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836712"/>
            <a:ext cx="8915400" cy="452596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The assessment of 3</a:t>
            </a:r>
            <a:r>
              <a:rPr lang="en-GB" sz="2800" baseline="30000" dirty="0" smtClean="0">
                <a:solidFill>
                  <a:schemeClr val="bg1"/>
                </a:solidFill>
              </a:rPr>
              <a:t>rd</a:t>
            </a:r>
            <a:r>
              <a:rPr lang="en-GB" sz="2800" dirty="0" smtClean="0">
                <a:solidFill>
                  <a:schemeClr val="bg1"/>
                </a:solidFill>
              </a:rPr>
              <a:t> field results has been challenging.  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Allowed all ambiguities at the 3</a:t>
            </a:r>
            <a:r>
              <a:rPr lang="en-GB" sz="2400" baseline="30000" dirty="0" smtClean="0">
                <a:solidFill>
                  <a:schemeClr val="bg1"/>
                </a:solidFill>
              </a:rPr>
              <a:t>rd</a:t>
            </a:r>
            <a:r>
              <a:rPr lang="en-GB" sz="2400" dirty="0" smtClean="0">
                <a:solidFill>
                  <a:schemeClr val="bg1"/>
                </a:solidFill>
              </a:rPr>
              <a:t> field in 2018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Reporting should reflect clinical practice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All ambiguities at the 3</a:t>
            </a:r>
            <a:r>
              <a:rPr lang="en-GB" sz="2400" baseline="30000" dirty="0" smtClean="0">
                <a:solidFill>
                  <a:schemeClr val="bg1"/>
                </a:solidFill>
              </a:rPr>
              <a:t>rd</a:t>
            </a:r>
            <a:r>
              <a:rPr lang="en-GB" sz="2400" dirty="0" smtClean="0">
                <a:solidFill>
                  <a:schemeClr val="bg1"/>
                </a:solidFill>
              </a:rPr>
              <a:t> field must be resolved in 2019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8" y="2708920"/>
            <a:ext cx="5819116" cy="37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" y="116632"/>
            <a:ext cx="8915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Clinical Reporting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452596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Resolution being reported should reflect clinical practice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NEQAS asked participants what level of resolution labs report at clinically </a:t>
            </a:r>
            <a:r>
              <a:rPr lang="en-GB" sz="2800" dirty="0">
                <a:solidFill>
                  <a:schemeClr val="bg1"/>
                </a:solidFill>
              </a:rPr>
              <a:t>17 (27%) responses (5 from UK&amp;I, 12 from </a:t>
            </a:r>
            <a:r>
              <a:rPr lang="en-GB" sz="2800" dirty="0" err="1">
                <a:solidFill>
                  <a:schemeClr val="bg1"/>
                </a:solidFill>
              </a:rPr>
              <a:t>RoW</a:t>
            </a:r>
            <a:r>
              <a:rPr lang="en-GB" sz="2800" dirty="0">
                <a:solidFill>
                  <a:schemeClr val="bg1"/>
                </a:solidFill>
              </a:rPr>
              <a:t>):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What clinical services do you provide and what’s the highest resolution do you report at clinically?</a:t>
            </a:r>
          </a:p>
          <a:p>
            <a:pPr lvl="1"/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02478"/>
              </p:ext>
            </p:extLst>
          </p:nvPr>
        </p:nvGraphicFramePr>
        <p:xfrm>
          <a:off x="2360712" y="3645024"/>
          <a:ext cx="5037455" cy="181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255">
                  <a:extLst>
                    <a:ext uri="{9D8B030D-6E8A-4147-A177-3AD203B41FA5}">
                      <a16:colId xmlns:a16="http://schemas.microsoft.com/office/drawing/2014/main" val="2948999572"/>
                    </a:ext>
                  </a:extLst>
                </a:gridCol>
                <a:gridCol w="1144905">
                  <a:extLst>
                    <a:ext uri="{9D8B030D-6E8A-4147-A177-3AD203B41FA5}">
                      <a16:colId xmlns:a16="http://schemas.microsoft.com/office/drawing/2014/main" val="917888388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774118371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26441776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6385427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Solid Organ Transplant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HSCT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Disease Association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Specify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356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First Field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(HLA Selected Platelets)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82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Second Field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(Refractoriness to Platelet Transfusions and Special Requests)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367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Third Field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(Research Projects only)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194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 Response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825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4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Field Results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64010"/>
            <a:ext cx="8915400" cy="72008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7 labs reported results at 4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 field resolution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Total of 612 alleles </a:t>
            </a: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46916769"/>
              </p:ext>
            </p:extLst>
          </p:nvPr>
        </p:nvGraphicFramePr>
        <p:xfrm>
          <a:off x="5267102" y="3276471"/>
          <a:ext cx="4202236" cy="27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4488" y="2276872"/>
            <a:ext cx="44002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515 (84.2%) reported as unambiguous 4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field result (e.g. B*07:02:01:01)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97 (15.8%) contained 3</a:t>
            </a:r>
            <a:r>
              <a:rPr lang="en-GB" sz="2000" baseline="30000" dirty="0" smtClean="0">
                <a:solidFill>
                  <a:schemeClr val="bg1"/>
                </a:solidFill>
              </a:rPr>
              <a:t>rd</a:t>
            </a:r>
            <a:r>
              <a:rPr lang="en-GB" sz="2000" dirty="0" smtClean="0">
                <a:solidFill>
                  <a:schemeClr val="bg1"/>
                </a:solidFill>
              </a:rPr>
              <a:t> or 4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field ambiguities (e.g. B*40:01:02:01/04)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1 error at 4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field: DRB4*01:01:01:01 instead of 01:03:02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633" y="1006674"/>
            <a:ext cx="289346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New for 2019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052736"/>
            <a:ext cx="89154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More stringent assessment of 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field resolution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Participants must sequence all exons to resolve all ambiguities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E.g. DRB1*07:01:01/07:79 or DQB1*03:02:01/03:02:26 would be unacceptable as ambiguities in exon 4 have not been resolved</a:t>
            </a:r>
          </a:p>
          <a:p>
            <a:pPr marL="914400" lvl="2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Results at the 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field can be reported, but will not be assessed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Schemes 1A, 4A1,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4A1i,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A2 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3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41438"/>
            <a:ext cx="9906000" cy="3743325"/>
          </a:xfrm>
        </p:spPr>
        <p:txBody>
          <a:bodyPr/>
          <a:lstStyle/>
          <a:p>
            <a:pPr eaLnBrk="1" hangingPunct="1"/>
            <a:endParaRPr lang="en-US" sz="4200" b="1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US" sz="5400" b="1" dirty="0">
                <a:solidFill>
                  <a:schemeClr val="bg1"/>
                </a:solidFill>
              </a:rPr>
              <a:t>Scheme 1B</a:t>
            </a:r>
          </a:p>
          <a:p>
            <a:pPr marL="0" indent="0" algn="ctr" eaLnBrk="1" hangingPunct="1">
              <a:buNone/>
            </a:pPr>
            <a:r>
              <a:rPr lang="en-US" sz="3000" i="1" dirty="0">
                <a:solidFill>
                  <a:schemeClr val="bg1"/>
                </a:solidFill>
              </a:rPr>
              <a:t>HLA-B27 Testing </a:t>
            </a:r>
          </a:p>
          <a:p>
            <a:pPr eaLnBrk="1" hangingPunct="1"/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222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3713" y="0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93713" y="908720"/>
            <a:ext cx="8915400" cy="42719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link to the system can be found on the UK NEQAS for H&amp;I webpage 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https://neqas.welsh-blood.org.uk)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by going directly to the portal website </a:t>
            </a:r>
            <a:r>
              <a:rPr lang="en-GB" sz="1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</a:t>
            </a:r>
            <a:r>
              <a:rPr lang="en-GB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ukneqashandi.naqoda.cloud</a:t>
            </a:r>
            <a:r>
              <a:rPr lang="en-GB" sz="1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800" u="sng" dirty="0" smtClean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</a:t>
            </a: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users will automatically be logged </a:t>
            </a:r>
            <a:endParaRPr lang="en-GB" sz="18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</a:t>
            </a: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system after 60 minutes of inactivity. </a:t>
            </a:r>
            <a:endParaRPr lang="en-GB" sz="18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 </a:t>
            </a: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 work, e.g. results entry is saved or </a:t>
            </a:r>
            <a:endParaRPr lang="en-GB" sz="1800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submitted </a:t>
            </a:r>
            <a:r>
              <a:rPr lang="en-GB" sz="18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prevent loss of data</a:t>
            </a:r>
            <a:r>
              <a:rPr lang="en-GB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1100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9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8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768" y="1628800"/>
            <a:ext cx="3384376" cy="2225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3283375"/>
            <a:ext cx="5035351" cy="2870285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5630463" y="4293096"/>
            <a:ext cx="3931049" cy="42719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Note: The System User Guide and the ‘Quick Guide’ are available in the footer section 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88704" y="5733257"/>
            <a:ext cx="1512168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3650561">
            <a:off x="4619473" y="4299762"/>
            <a:ext cx="359159" cy="2023467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 txBox="1">
            <a:spLocks noChangeArrowheads="1"/>
          </p:cNvSpPr>
          <p:nvPr/>
        </p:nvSpPr>
        <p:spPr>
          <a:xfrm>
            <a:off x="491860" y="993280"/>
            <a:ext cx="9283435" cy="43910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Purpose: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To assess ability to correctly determine HLA-B27/2808/B*27 status</a:t>
            </a:r>
          </a:p>
          <a:p>
            <a:pPr marL="0" indent="0">
              <a:lnSpc>
                <a:spcPct val="80000"/>
              </a:lnSpc>
              <a:spcAft>
                <a:spcPct val="30000"/>
              </a:spcAft>
              <a:buNone/>
            </a:pPr>
            <a:endParaRPr lang="en-GB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donor samples sent in five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B27 status determined by at least 75% agreement on presence or absence of HLA-B27</a:t>
            </a:r>
            <a:endParaRPr lang="en-GB" sz="3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GB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Making 10 reports in agreement with consensus in a distribution year</a:t>
            </a:r>
            <a:endParaRPr lang="en-GB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chemeClr val="bg1"/>
                </a:solidFill>
                <a:latin typeface="Calibri" pitchFamily="34" charset="0"/>
              </a:rPr>
              <a:t>HLA-B27 Testing</a:t>
            </a:r>
            <a:endParaRPr lang="en-GB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4025" y="58390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Performance 2018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7339" y="1268413"/>
            <a:ext cx="8915400" cy="122448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10 Unsatisfactory Performers (3 UK &amp; Ireland)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50627" name="Group 9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048377"/>
              </p:ext>
            </p:extLst>
          </p:nvPr>
        </p:nvGraphicFramePr>
        <p:xfrm>
          <a:off x="320756" y="2492896"/>
          <a:ext cx="9288564" cy="2877456"/>
        </p:xfrm>
        <a:graphic>
          <a:graphicData uri="http://schemas.openxmlformats.org/drawingml/2006/table">
            <a:tbl>
              <a:tblPr/>
              <a:tblGrid>
                <a:gridCol w="376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739">
                  <a:extLst>
                    <a:ext uri="{9D8B030D-6E8A-4147-A177-3AD203B41FA5}">
                      <a16:colId xmlns:a16="http://schemas.microsoft.com/office/drawing/2014/main" val="593095994"/>
                    </a:ext>
                  </a:extLst>
                </a:gridCol>
              </a:tblGrid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60" marR="9906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(47)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(51)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(54)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(54)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(52)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(54)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 100%)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(4)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(6)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(3)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60" marR="99060"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(2.1%)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(3.9%)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(7.4%)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12.2%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(11.1%)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(3.8%)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(5.6%)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375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2018 Incorrect Assignments</a:t>
            </a:r>
          </a:p>
        </p:txBody>
      </p:sp>
      <p:graphicFrame>
        <p:nvGraphicFramePr>
          <p:cNvPr id="54390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963418"/>
              </p:ext>
            </p:extLst>
          </p:nvPr>
        </p:nvGraphicFramePr>
        <p:xfrm>
          <a:off x="164468" y="836712"/>
          <a:ext cx="9577064" cy="4556172"/>
        </p:xfrm>
        <a:graphic>
          <a:graphicData uri="http://schemas.openxmlformats.org/drawingml/2006/table">
            <a:tbl>
              <a:tblPr/>
              <a:tblGrid>
                <a:gridCol w="117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8010">
                  <a:extLst>
                    <a:ext uri="{9D8B030D-6E8A-4147-A177-3AD203B41FA5}">
                      <a16:colId xmlns:a16="http://schemas.microsoft.com/office/drawing/2014/main" val="4148484344"/>
                    </a:ext>
                  </a:extLst>
                </a:gridCol>
              </a:tblGrid>
              <a:tr h="55935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</a:t>
                      </a:r>
                    </a:p>
                  </a:txBody>
                  <a:tcPr marL="99048" marR="9904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 Number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Technique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 Type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 Identified Cause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77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1B01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False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106*, 256, 279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Serological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B27, B47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reply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 lymphocyte reactivity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62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1B02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False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67, 83,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106*, 256, 279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Serological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B27, B60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Kit Ambiguity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response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Transcription Error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Low lymphocyte reactivity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1B05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False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10*,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372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Serological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B27,   B65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 in testing causing poor viability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2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1B06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False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106*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*Unknown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B38, B50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3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1B09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False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10*,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Serological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B27, B65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Delay in testing causing poor viability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07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1B10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False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106*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*Unknown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B38 B50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3445" y="5475063"/>
            <a:ext cx="8634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6/10 samples </a:t>
            </a:r>
            <a:r>
              <a:rPr lang="en-GB" sz="2000" dirty="0" smtClean="0">
                <a:solidFill>
                  <a:schemeClr val="bg1"/>
                </a:solidFill>
              </a:rPr>
              <a:t>distributed were HLA-B27 positive</a:t>
            </a:r>
            <a:endParaRPr lang="en-GB" sz="11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14 errors: 10 False </a:t>
            </a:r>
            <a:r>
              <a:rPr lang="en-GB" sz="2000" dirty="0" err="1" smtClean="0">
                <a:solidFill>
                  <a:schemeClr val="bg1"/>
                </a:solidFill>
              </a:rPr>
              <a:t>Neg</a:t>
            </a:r>
            <a:r>
              <a:rPr lang="en-GB" sz="2000" dirty="0" smtClean="0">
                <a:solidFill>
                  <a:schemeClr val="bg1"/>
                </a:solidFill>
              </a:rPr>
              <a:t>, 4 False </a:t>
            </a:r>
            <a:r>
              <a:rPr lang="en-GB" sz="2000" dirty="0" err="1" smtClean="0">
                <a:solidFill>
                  <a:schemeClr val="bg1"/>
                </a:solidFill>
              </a:rPr>
              <a:t>Pos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41438"/>
            <a:ext cx="9906000" cy="3816350"/>
          </a:xfrm>
        </p:spPr>
        <p:txBody>
          <a:bodyPr/>
          <a:lstStyle/>
          <a:p>
            <a:pPr eaLnBrk="1" hangingPunct="1"/>
            <a:endParaRPr lang="en-US" sz="42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Scheme 5A</a:t>
            </a:r>
          </a:p>
          <a:p>
            <a:pPr marL="0" indent="0" algn="ctr" eaLnBrk="1" hangingPunct="1">
              <a:buNone/>
            </a:pPr>
            <a:r>
              <a:rPr lang="en-US" sz="3000" i="1" dirty="0" smtClean="0">
                <a:solidFill>
                  <a:schemeClr val="bg1"/>
                </a:solidFill>
              </a:rPr>
              <a:t>HFE </a:t>
            </a:r>
            <a:r>
              <a:rPr lang="en-US" sz="3000" i="1" dirty="0">
                <a:solidFill>
                  <a:schemeClr val="bg1"/>
                </a:solidFill>
              </a:rPr>
              <a:t>Typing</a:t>
            </a:r>
          </a:p>
          <a:p>
            <a:pPr eaLnBrk="1" hangingPunct="1"/>
            <a:endParaRPr lang="en-US" b="1" i="1" dirty="0"/>
          </a:p>
          <a:p>
            <a:pPr eaLnBrk="1" hangingPunct="1"/>
            <a:endParaRPr lang="en-US" b="1" i="1" dirty="0"/>
          </a:p>
          <a:p>
            <a:pPr eaLnBrk="1" hangingPunct="1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8120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 txBox="1">
            <a:spLocks noChangeArrowheads="1"/>
          </p:cNvSpPr>
          <p:nvPr/>
        </p:nvSpPr>
        <p:spPr>
          <a:xfrm>
            <a:off x="838200" y="44624"/>
            <a:ext cx="82296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5A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8123" y="980728"/>
            <a:ext cx="8915400" cy="50014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Purpose: </a:t>
            </a: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To assess participants ability to correctly determine HFE mutations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3 mutations assessed:</a:t>
            </a:r>
          </a:p>
          <a:p>
            <a:pPr lvl="2"/>
            <a:r>
              <a:rPr lang="en-GB" sz="2000" dirty="0" smtClean="0">
                <a:solidFill>
                  <a:schemeClr val="bg1"/>
                </a:solidFill>
              </a:rPr>
              <a:t>Codon 63: Histidine63Aspartic acid (H63D)</a:t>
            </a:r>
          </a:p>
          <a:p>
            <a:pPr lvl="2"/>
            <a:r>
              <a:rPr lang="en-GB" sz="2000" dirty="0" smtClean="0">
                <a:solidFill>
                  <a:schemeClr val="bg1"/>
                </a:solidFill>
              </a:rPr>
              <a:t>Codon 282: cysteine282tyrosine (C282Y) </a:t>
            </a:r>
          </a:p>
          <a:p>
            <a:pPr lvl="2"/>
            <a:r>
              <a:rPr lang="en-GB" sz="2000" dirty="0" smtClean="0">
                <a:solidFill>
                  <a:schemeClr val="bg1"/>
                </a:solidFill>
              </a:rPr>
              <a:t>Codon 65: Serine63Cysteine (S65C)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donor samples sent in 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determined by at least 75% agreement with the consensus/reference result</a:t>
            </a:r>
            <a:endParaRPr lang="en-GB" sz="3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10 reports in agreement with consensus in a distribution year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>
            <a:spLocks noGrp="1" noChangeArrowheads="1"/>
          </p:cNvSpPr>
          <p:nvPr>
            <p:ph type="title"/>
          </p:nvPr>
        </p:nvSpPr>
        <p:spPr>
          <a:xfrm>
            <a:off x="838200" y="44624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Scheme 5A Performance </a:t>
            </a:r>
          </a:p>
        </p:txBody>
      </p:sp>
      <p:graphicFrame>
        <p:nvGraphicFramePr>
          <p:cNvPr id="243779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9641158"/>
              </p:ext>
            </p:extLst>
          </p:nvPr>
        </p:nvGraphicFramePr>
        <p:xfrm>
          <a:off x="495299" y="2276476"/>
          <a:ext cx="8915404" cy="2553907"/>
        </p:xfrm>
        <a:graphic>
          <a:graphicData uri="http://schemas.openxmlformats.org/drawingml/2006/table">
            <a:tbl>
              <a:tblPr/>
              <a:tblGrid>
                <a:gridCol w="342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048">
                  <a:extLst>
                    <a:ext uri="{9D8B030D-6E8A-4147-A177-3AD203B41FA5}">
                      <a16:colId xmlns:a16="http://schemas.microsoft.com/office/drawing/2014/main" val="2715557511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(10)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(50)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(49)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(49)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(42)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(44)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 (&lt; 100%)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5.3%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7339" y="1268413"/>
            <a:ext cx="8915400" cy="122448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No Unsatisfactory Performers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12875"/>
            <a:ext cx="9906000" cy="3671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4200" b="1" i="1" dirty="0">
              <a:solidFill>
                <a:schemeClr val="bg1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Scheme 5B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000" i="1" dirty="0">
                <a:solidFill>
                  <a:schemeClr val="bg1"/>
                </a:solidFill>
                <a:latin typeface="+mn-lt"/>
              </a:rPr>
              <a:t>Interpretative HFE genotype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000" i="1" dirty="0">
                <a:solidFill>
                  <a:schemeClr val="bg1"/>
                </a:solidFill>
                <a:latin typeface="+mn-lt"/>
              </a:rPr>
              <a:t>and hereditary </a:t>
            </a:r>
            <a:r>
              <a:rPr lang="en-GB" sz="3000" i="1" dirty="0" err="1">
                <a:solidFill>
                  <a:schemeClr val="bg1"/>
                </a:solidFill>
                <a:latin typeface="+mn-lt"/>
              </a:rPr>
              <a:t>haemochromatosis</a:t>
            </a:r>
            <a:endParaRPr lang="en-GB" sz="3000" i="1" dirty="0">
              <a:solidFill>
                <a:schemeClr val="bg1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000" b="1" i="1" dirty="0">
              <a:solidFill>
                <a:schemeClr val="bg1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0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44624"/>
            <a:ext cx="8915400" cy="92233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Scheme </a:t>
            </a:r>
            <a:r>
              <a:rPr lang="en-GB" b="1" dirty="0">
                <a:solidFill>
                  <a:schemeClr val="bg1"/>
                </a:solidFill>
              </a:rPr>
              <a:t>5B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764704"/>
            <a:ext cx="8813800" cy="532859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sz="2800" b="1" i="1" dirty="0" smtClean="0">
                <a:solidFill>
                  <a:schemeClr val="bg1"/>
                </a:solidFill>
              </a:rPr>
              <a:t>Purpose</a:t>
            </a:r>
            <a:r>
              <a:rPr lang="en-GB" sz="2800" dirty="0" smtClean="0">
                <a:solidFill>
                  <a:schemeClr val="bg1"/>
                </a:solidFill>
              </a:rPr>
              <a:t>: to assess participants’ ability to make an accurate, clear and concise clinical report</a:t>
            </a:r>
          </a:p>
          <a:p>
            <a:pPr eaLnBrk="1" hangingPunct="1">
              <a:lnSpc>
                <a:spcPct val="120000"/>
              </a:lnSpc>
            </a:pPr>
            <a:r>
              <a:rPr lang="en-GB" sz="2800" dirty="0" smtClean="0">
                <a:solidFill>
                  <a:schemeClr val="bg1"/>
                </a:solidFill>
              </a:rPr>
              <a:t>Twice </a:t>
            </a:r>
            <a:r>
              <a:rPr lang="en-GB" sz="2800" dirty="0">
                <a:solidFill>
                  <a:schemeClr val="bg1"/>
                </a:solidFill>
              </a:rPr>
              <a:t>a year, 2 clinical </a:t>
            </a:r>
            <a:r>
              <a:rPr lang="en-GB" sz="2800" dirty="0" smtClean="0">
                <a:solidFill>
                  <a:schemeClr val="bg1"/>
                </a:solidFill>
              </a:rPr>
              <a:t>scenarios:</a:t>
            </a:r>
          </a:p>
          <a:p>
            <a:pPr lvl="1" eaLnBrk="1" hangingPunct="1">
              <a:lnSpc>
                <a:spcPct val="12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HFE </a:t>
            </a:r>
            <a:r>
              <a:rPr lang="en-GB" sz="2400" dirty="0">
                <a:solidFill>
                  <a:schemeClr val="bg1"/>
                </a:solidFill>
              </a:rPr>
              <a:t>genotype provided, together with various pieces of clinical </a:t>
            </a:r>
            <a:r>
              <a:rPr lang="en-GB" sz="2400" dirty="0" smtClean="0">
                <a:solidFill>
                  <a:schemeClr val="bg1"/>
                </a:solidFill>
              </a:rPr>
              <a:t>information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Reports </a:t>
            </a:r>
            <a:r>
              <a:rPr lang="en-GB" sz="2800" dirty="0">
                <a:solidFill>
                  <a:schemeClr val="bg1"/>
                </a:solidFill>
              </a:rPr>
              <a:t>must be identical in format to that used for routine clinical reporting in participants’ </a:t>
            </a:r>
            <a:r>
              <a:rPr lang="en-GB" sz="2800" dirty="0" smtClean="0">
                <a:solidFill>
                  <a:schemeClr val="bg1"/>
                </a:solidFill>
              </a:rPr>
              <a:t>laboratories</a:t>
            </a:r>
          </a:p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Interpretative criteria </a:t>
            </a:r>
            <a:r>
              <a:rPr lang="en-GB" sz="2800" dirty="0">
                <a:solidFill>
                  <a:schemeClr val="bg1"/>
                </a:solidFill>
              </a:rPr>
              <a:t>expected to be covered by the </a:t>
            </a:r>
            <a:r>
              <a:rPr lang="en-GB" sz="2800" dirty="0" smtClean="0">
                <a:solidFill>
                  <a:schemeClr val="bg1"/>
                </a:solidFill>
              </a:rPr>
              <a:t>reports are </a:t>
            </a:r>
            <a:r>
              <a:rPr lang="en-GB" sz="2800" dirty="0">
                <a:solidFill>
                  <a:schemeClr val="bg1"/>
                </a:solidFill>
              </a:rPr>
              <a:t>identified and agreed by the expert </a:t>
            </a:r>
            <a:r>
              <a:rPr lang="en-GB" sz="2800" dirty="0" smtClean="0">
                <a:solidFill>
                  <a:schemeClr val="bg1"/>
                </a:solidFill>
              </a:rPr>
              <a:t>assessors.</a:t>
            </a:r>
          </a:p>
          <a:p>
            <a:pPr lvl="1" eaLnBrk="1" hangingPunct="1"/>
            <a:r>
              <a:rPr lang="en-GB" sz="2000" dirty="0" smtClean="0">
                <a:solidFill>
                  <a:schemeClr val="bg1"/>
                </a:solidFill>
              </a:rPr>
              <a:t>Penalty points awarded, if &gt;50% of the available penalty points are awarded then performance is unacceptable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44624"/>
            <a:ext cx="8915400" cy="922338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052513"/>
            <a:ext cx="8812213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2327275" algn="l"/>
              </a:tabLst>
            </a:pPr>
            <a:r>
              <a:rPr lang="en-GB" sz="2600" dirty="0" smtClean="0">
                <a:solidFill>
                  <a:schemeClr val="bg1"/>
                </a:solidFill>
              </a:rPr>
              <a:t>2018 </a:t>
            </a:r>
            <a:r>
              <a:rPr lang="en-GB" sz="2600" dirty="0">
                <a:solidFill>
                  <a:schemeClr val="bg1"/>
                </a:solidFill>
              </a:rPr>
              <a:t>– all 4 scenarios    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5 penalty points per scenario, 20 in total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</a:t>
            </a:r>
            <a:r>
              <a:rPr lang="en-GB" sz="2600" dirty="0" smtClean="0">
                <a:solidFill>
                  <a:schemeClr val="bg1"/>
                </a:solidFill>
              </a:rPr>
              <a:t>3    </a:t>
            </a:r>
            <a:r>
              <a:rPr lang="en-GB" sz="2600" dirty="0">
                <a:solidFill>
                  <a:schemeClr val="bg1"/>
                </a:solidFill>
              </a:rPr>
              <a:t>labs got	1  penalty point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</a:t>
            </a:r>
            <a:r>
              <a:rPr lang="en-GB" sz="2600" dirty="0" smtClean="0">
                <a:solidFill>
                  <a:schemeClr val="bg1"/>
                </a:solidFill>
              </a:rPr>
              <a:t>4    </a:t>
            </a:r>
            <a:r>
              <a:rPr lang="en-GB" sz="2600" dirty="0">
                <a:solidFill>
                  <a:schemeClr val="bg1"/>
                </a:solidFill>
              </a:rPr>
              <a:t>labs got	2  penalty points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</a:t>
            </a:r>
            <a:r>
              <a:rPr lang="en-GB" sz="2600" dirty="0" smtClean="0">
                <a:solidFill>
                  <a:schemeClr val="bg1"/>
                </a:solidFill>
              </a:rPr>
              <a:t>7    </a:t>
            </a:r>
            <a:r>
              <a:rPr lang="en-GB" sz="2600" dirty="0">
                <a:solidFill>
                  <a:schemeClr val="bg1"/>
                </a:solidFill>
              </a:rPr>
              <a:t>labs got	3  penalty points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</a:t>
            </a:r>
            <a:r>
              <a:rPr lang="en-GB" sz="2600" dirty="0" smtClean="0">
                <a:solidFill>
                  <a:schemeClr val="bg1"/>
                </a:solidFill>
              </a:rPr>
              <a:t>2    </a:t>
            </a:r>
            <a:r>
              <a:rPr lang="en-GB" sz="2600" dirty="0">
                <a:solidFill>
                  <a:schemeClr val="bg1"/>
                </a:solidFill>
              </a:rPr>
              <a:t>labs got	</a:t>
            </a:r>
            <a:r>
              <a:rPr lang="en-GB" sz="2600" dirty="0" smtClean="0">
                <a:solidFill>
                  <a:schemeClr val="bg1"/>
                </a:solidFill>
              </a:rPr>
              <a:t>5  </a:t>
            </a:r>
            <a:r>
              <a:rPr lang="en-GB" sz="2600" dirty="0">
                <a:solidFill>
                  <a:schemeClr val="bg1"/>
                </a:solidFill>
              </a:rPr>
              <a:t>penalty points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2    labs got	</a:t>
            </a:r>
            <a:r>
              <a:rPr lang="en-GB" sz="2600" dirty="0" smtClean="0">
                <a:solidFill>
                  <a:schemeClr val="bg1"/>
                </a:solidFill>
              </a:rPr>
              <a:t>6 </a:t>
            </a:r>
            <a:r>
              <a:rPr lang="en-GB" sz="2600" dirty="0">
                <a:solidFill>
                  <a:schemeClr val="bg1"/>
                </a:solidFill>
              </a:rPr>
              <a:t>penalty points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1    lab got	</a:t>
            </a:r>
            <a:r>
              <a:rPr lang="en-GB" sz="2600" dirty="0" smtClean="0">
                <a:solidFill>
                  <a:schemeClr val="bg1"/>
                </a:solidFill>
              </a:rPr>
              <a:t>7  </a:t>
            </a:r>
            <a:r>
              <a:rPr lang="en-GB" sz="2600" dirty="0">
                <a:solidFill>
                  <a:schemeClr val="bg1"/>
                </a:solidFill>
              </a:rPr>
              <a:t>penalty points</a:t>
            </a:r>
          </a:p>
          <a:p>
            <a:pPr eaLnBrk="1" hangingPunct="1">
              <a:lnSpc>
                <a:spcPct val="90000"/>
              </a:lnSpc>
              <a:buNone/>
              <a:tabLst>
                <a:tab pos="2327275" algn="l"/>
              </a:tabLst>
            </a:pPr>
            <a:r>
              <a:rPr lang="en-GB" sz="2600" dirty="0">
                <a:solidFill>
                  <a:schemeClr val="bg1"/>
                </a:solidFill>
              </a:rPr>
              <a:t>	1    lab got	</a:t>
            </a:r>
            <a:r>
              <a:rPr lang="en-GB" sz="2600" dirty="0" smtClean="0">
                <a:solidFill>
                  <a:schemeClr val="bg1"/>
                </a:solidFill>
              </a:rPr>
              <a:t>8  </a:t>
            </a:r>
            <a:r>
              <a:rPr lang="en-GB" sz="2600" dirty="0">
                <a:solidFill>
                  <a:schemeClr val="bg1"/>
                </a:solidFill>
              </a:rPr>
              <a:t>penalty points</a:t>
            </a:r>
          </a:p>
          <a:p>
            <a:pPr eaLnBrk="1" hangingPunct="1">
              <a:lnSpc>
                <a:spcPct val="90000"/>
              </a:lnSpc>
              <a:buNone/>
              <a:tabLst>
                <a:tab pos="2327275" algn="l"/>
              </a:tabLst>
            </a:pPr>
            <a:r>
              <a:rPr lang="en-GB" sz="2600" dirty="0" smtClean="0">
                <a:solidFill>
                  <a:schemeClr val="bg1"/>
                </a:solidFill>
              </a:rPr>
              <a:t>	1    </a:t>
            </a:r>
            <a:r>
              <a:rPr lang="en-GB" sz="2600" dirty="0">
                <a:solidFill>
                  <a:schemeClr val="bg1"/>
                </a:solidFill>
              </a:rPr>
              <a:t>lab got	</a:t>
            </a:r>
            <a:r>
              <a:rPr lang="en-GB" sz="2600" dirty="0" smtClean="0">
                <a:solidFill>
                  <a:schemeClr val="bg1"/>
                </a:solidFill>
              </a:rPr>
              <a:t>Multiple penalty points (sent wrong report)</a:t>
            </a:r>
            <a:endParaRPr lang="en-GB" sz="2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2327275" algn="l"/>
              </a:tabLst>
            </a:pPr>
            <a:endParaRPr lang="en-GB" sz="26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  <a:tabLst>
                <a:tab pos="2327275" algn="l"/>
              </a:tabLst>
            </a:pPr>
            <a:endParaRPr lang="en-GB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2327275" algn="l"/>
              </a:tabLst>
            </a:pPr>
            <a:endParaRPr lang="en-GB" sz="2600" i="1" dirty="0"/>
          </a:p>
        </p:txBody>
      </p:sp>
    </p:spTree>
    <p:extLst>
      <p:ext uri="{BB962C8B-B14F-4D97-AF65-F5344CB8AC3E}">
        <p14:creationId xmlns:p14="http://schemas.microsoft.com/office/powerpoint/2010/main" val="6660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>
            <a:spLocks noGrp="1" noChangeArrowheads="1"/>
          </p:cNvSpPr>
          <p:nvPr>
            <p:ph type="title"/>
          </p:nvPr>
        </p:nvSpPr>
        <p:spPr>
          <a:xfrm>
            <a:off x="838200" y="44624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Scheme 5B Performance </a:t>
            </a:r>
          </a:p>
        </p:txBody>
      </p:sp>
      <p:graphicFrame>
        <p:nvGraphicFramePr>
          <p:cNvPr id="243779" name="Group 6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9075170"/>
              </p:ext>
            </p:extLst>
          </p:nvPr>
        </p:nvGraphicFramePr>
        <p:xfrm>
          <a:off x="495299" y="2276476"/>
          <a:ext cx="8915402" cy="2650623"/>
        </p:xfrm>
        <a:graphic>
          <a:graphicData uri="http://schemas.openxmlformats.org/drawingml/2006/table">
            <a:tbl>
              <a:tblPr/>
              <a:tblGrid>
                <a:gridCol w="3101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673">
                  <a:extLst>
                    <a:ext uri="{9D8B030D-6E8A-4147-A177-3AD203B41FA5}">
                      <a16:colId xmlns:a16="http://schemas.microsoft.com/office/drawing/2014/main" val="3848797535"/>
                    </a:ext>
                  </a:extLst>
                </a:gridCol>
                <a:gridCol w="83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594">
                  <a:extLst>
                    <a:ext uri="{9D8B030D-6E8A-4147-A177-3AD203B41FA5}">
                      <a16:colId xmlns:a16="http://schemas.microsoft.com/office/drawing/2014/main" val="2972055939"/>
                    </a:ext>
                  </a:extLst>
                </a:gridCol>
              </a:tblGrid>
              <a:tr h="648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(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18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14.3%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15.8%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25.0%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4.8%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7339" y="1268413"/>
            <a:ext cx="8915400" cy="122448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1 Unsatisfactory Performer (1 UK&amp;I)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416496" y="3501008"/>
            <a:ext cx="8915400" cy="42719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800" i="1" dirty="0">
              <a:latin typeface="Calibri" panose="020F050202020403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notices from UK NEQAS for H&amp;I are displayed on the homepage when a user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logs in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Notices may contain important information so please read them regularly and mark as ‘read’ when finished</a:t>
            </a:r>
          </a:p>
          <a:p>
            <a:pPr algn="just">
              <a:lnSpc>
                <a:spcPct val="105000"/>
              </a:lnSpc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a notice to mark it as ‘read’ and remove it from the homepage. 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view previously read notices click on </a:t>
            </a: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Notices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  <a:p>
            <a:endParaRPr lang="en-GB" sz="2000" u="sng" dirty="0" smtClean="0">
              <a:latin typeface="FS Me" panose="02000506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u="sng" dirty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endParaRPr lang="en-GB" sz="2000" u="sng" dirty="0" smtClean="0">
              <a:latin typeface="FS Me" panose="02000506040000020004" pitchFamily="50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3713" y="0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6" b="6026"/>
          <a:stretch/>
        </p:blipFill>
        <p:spPr bwMode="auto">
          <a:xfrm>
            <a:off x="2144688" y="764704"/>
            <a:ext cx="5286895" cy="314175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77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12875"/>
            <a:ext cx="9906000" cy="36718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z="4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Scheme 7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000" i="1" dirty="0" smtClean="0">
                <a:solidFill>
                  <a:schemeClr val="bg1"/>
                </a:solidFill>
              </a:rPr>
              <a:t>HLA-B*57:01 Typing for Drug Hypersensitivity</a:t>
            </a:r>
          </a:p>
          <a:p>
            <a:pPr marL="0" indent="0" algn="ctr" eaLnBrk="1" hangingPunct="1">
              <a:buFontTx/>
              <a:buNone/>
            </a:pPr>
            <a:endParaRPr lang="en-US" alt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7990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1" dirty="0" smtClean="0">
                <a:solidFill>
                  <a:schemeClr val="bg1"/>
                </a:solidFill>
              </a:rPr>
              <a:t>Purpose: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To assess participants’ ability to correctly determine HLA-B*57:01 status.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10 random donor samples sent in two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4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: determined by at least 75% agreement with the consensus/reference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result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400" b="1" i="1" dirty="0" smtClean="0">
                <a:solidFill>
                  <a:schemeClr val="bg1"/>
                </a:solidFill>
                <a:latin typeface="Calibri" pitchFamily="34" charset="0"/>
              </a:rPr>
              <a:t>Satisfactory </a:t>
            </a:r>
            <a:r>
              <a:rPr lang="en-GB" sz="2400" b="1" i="1" dirty="0">
                <a:solidFill>
                  <a:schemeClr val="bg1"/>
                </a:solidFill>
                <a:latin typeface="Calibri" pitchFamily="34" charset="0"/>
              </a:rPr>
              <a:t>Performance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: Making ten sample reports in agreement with the consensus HLA-B*57:01 status in a </a:t>
            </a:r>
            <a:r>
              <a:rPr lang="en-GB" sz="2400" dirty="0" smtClean="0">
                <a:solidFill>
                  <a:schemeClr val="bg1"/>
                </a:solidFill>
                <a:latin typeface="Calibri" pitchFamily="34" charset="0"/>
              </a:rPr>
              <a:t>distribution </a:t>
            </a: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year.</a:t>
            </a:r>
          </a:p>
          <a:p>
            <a:endParaRPr lang="en-GB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73263" y="44624"/>
            <a:ext cx="9159475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7</a:t>
            </a:r>
          </a:p>
        </p:txBody>
      </p:sp>
    </p:spTree>
    <p:extLst>
      <p:ext uri="{BB962C8B-B14F-4D97-AF65-F5344CB8AC3E}">
        <p14:creationId xmlns:p14="http://schemas.microsoft.com/office/powerpoint/2010/main" val="35593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Scheme 7 Performance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908720"/>
            <a:ext cx="9433048" cy="5217445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7/10 </a:t>
            </a:r>
            <a:r>
              <a:rPr lang="en-GB" sz="2800" dirty="0">
                <a:solidFill>
                  <a:schemeClr val="bg1"/>
                </a:solidFill>
              </a:rPr>
              <a:t>samples distributed were </a:t>
            </a:r>
            <a:r>
              <a:rPr lang="en-GB" sz="2800" dirty="0" smtClean="0">
                <a:solidFill>
                  <a:schemeClr val="bg1"/>
                </a:solidFill>
              </a:rPr>
              <a:t>HLA-B*57:01 </a:t>
            </a:r>
            <a:r>
              <a:rPr lang="en-GB" sz="2800" dirty="0">
                <a:solidFill>
                  <a:schemeClr val="bg1"/>
                </a:solidFill>
              </a:rPr>
              <a:t>positive</a:t>
            </a:r>
            <a:endParaRPr lang="en-GB" sz="14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2 labs with unacceptable performance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Both did not return results</a:t>
            </a:r>
          </a:p>
          <a:p>
            <a:pPr lvl="1"/>
            <a:endParaRPr lang="en-GB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191303"/>
              </p:ext>
            </p:extLst>
          </p:nvPr>
        </p:nvGraphicFramePr>
        <p:xfrm>
          <a:off x="272480" y="2555777"/>
          <a:ext cx="8915400" cy="2553907"/>
        </p:xfrm>
        <a:graphic>
          <a:graphicData uri="http://schemas.openxmlformats.org/drawingml/2006/table">
            <a:tbl>
              <a:tblPr/>
              <a:tblGrid>
                <a:gridCol w="347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446">
                  <a:extLst>
                    <a:ext uri="{9D8B030D-6E8A-4147-A177-3AD203B41FA5}">
                      <a16:colId xmlns:a16="http://schemas.microsoft.com/office/drawing/2014/main" val="4144585196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4399" marR="1143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114399" marR="1143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(23)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(24)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(26)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(25)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(26)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(27) 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Unacceptable Performance (&lt; 100%)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114399" marR="1143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</a:t>
                      </a:r>
                    </a:p>
                  </a:txBody>
                  <a:tcPr marL="114399" marR="1143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6.3%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114399" marR="114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40768"/>
            <a:ext cx="9906000" cy="37449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 sz="4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Scheme 8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000" i="1" dirty="0" smtClean="0">
                <a:solidFill>
                  <a:schemeClr val="bg1"/>
                </a:solidFill>
              </a:rPr>
              <a:t>HLA Genotyping for Coeliac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3000" i="1" dirty="0" smtClean="0">
                <a:solidFill>
                  <a:schemeClr val="bg1"/>
                </a:solidFill>
              </a:rPr>
              <a:t>and other HLA Associated Disease</a:t>
            </a:r>
          </a:p>
          <a:p>
            <a:pPr marL="0" indent="0" algn="ctr" eaLnBrk="1" hangingPunct="1">
              <a:buFontTx/>
              <a:buNone/>
            </a:pPr>
            <a:endParaRPr lang="en-US" altLang="en-US" sz="2000" b="1" i="1" dirty="0" smtClean="0"/>
          </a:p>
          <a:p>
            <a:pPr marL="0" indent="0" algn="ctr" eaLnBrk="1" hangingPunct="1">
              <a:buFontTx/>
              <a:buNone/>
            </a:pPr>
            <a:endParaRPr lang="en-US" altLang="en-US" sz="2000" b="1" i="1" dirty="0" smtClean="0"/>
          </a:p>
          <a:p>
            <a:pPr marL="0" indent="0" algn="ctr" eaLnBrk="1" hangingPunct="1">
              <a:buFontTx/>
              <a:buNone/>
            </a:pPr>
            <a:endParaRPr lang="en-US" alt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665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chemeClr val="bg1"/>
                </a:solidFill>
              </a:rPr>
              <a:t>Scheme 8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HLA type associated with various diseases e.g. coeliac disease and narcolepsy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donor samples sent in two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determined by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assessment against the reference result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atisfactory </a:t>
            </a: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Performance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Making ten sample reports in agreement with the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reference genotype in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distribution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0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44624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Scheme 8 Performance </a:t>
            </a:r>
          </a:p>
        </p:txBody>
      </p:sp>
      <p:graphicFrame>
        <p:nvGraphicFramePr>
          <p:cNvPr id="270367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4592718"/>
              </p:ext>
            </p:extLst>
          </p:nvPr>
        </p:nvGraphicFramePr>
        <p:xfrm>
          <a:off x="473472" y="2060848"/>
          <a:ext cx="8834636" cy="2654872"/>
        </p:xfrm>
        <a:graphic>
          <a:graphicData uri="http://schemas.openxmlformats.org/drawingml/2006/table">
            <a:tbl>
              <a:tblPr/>
              <a:tblGrid>
                <a:gridCol w="408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372">
                  <a:extLst>
                    <a:ext uri="{9D8B030D-6E8A-4147-A177-3AD203B41FA5}">
                      <a16:colId xmlns:a16="http://schemas.microsoft.com/office/drawing/2014/main" val="1953413907"/>
                    </a:ext>
                  </a:extLst>
                </a:gridCol>
                <a:gridCol w="791372">
                  <a:extLst>
                    <a:ext uri="{9D8B030D-6E8A-4147-A177-3AD203B41FA5}">
                      <a16:colId xmlns:a16="http://schemas.microsoft.com/office/drawing/2014/main" val="1730000947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Participants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(8)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(9)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(8)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(8)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(9)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(10)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with Unsatisfactory Performance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(&lt; 100%)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(2)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(3)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(2)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(4)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Unsatisfactory Performance</a:t>
                      </a:r>
                    </a:p>
                  </a:txBody>
                  <a:tcPr marL="99060" marR="990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(12.5%)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(22.2%)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(0%)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(37.5%)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(22.2%)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26.9%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(40%)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7339" y="1268413"/>
            <a:ext cx="8915400" cy="122448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14 Unsatisfactory Performers (4 UK &amp; Ireland)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8504" y="260648"/>
            <a:ext cx="8915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3600" b="1" dirty="0" smtClean="0">
                <a:solidFill>
                  <a:schemeClr val="bg1"/>
                </a:solidFill>
              </a:rPr>
              <a:t>2018 Unacceptable Performance by Disease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00657"/>
              </p:ext>
            </p:extLst>
          </p:nvPr>
        </p:nvGraphicFramePr>
        <p:xfrm>
          <a:off x="848544" y="1772816"/>
          <a:ext cx="7488833" cy="3399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027">
                  <a:extLst>
                    <a:ext uri="{9D8B030D-6E8A-4147-A177-3AD203B41FA5}">
                      <a16:colId xmlns:a16="http://schemas.microsoft.com/office/drawing/2014/main" val="2667574678"/>
                    </a:ext>
                  </a:extLst>
                </a:gridCol>
                <a:gridCol w="1645856">
                  <a:extLst>
                    <a:ext uri="{9D8B030D-6E8A-4147-A177-3AD203B41FA5}">
                      <a16:colId xmlns:a16="http://schemas.microsoft.com/office/drawing/2014/main" val="2012808225"/>
                    </a:ext>
                  </a:extLst>
                </a:gridCol>
                <a:gridCol w="1378747">
                  <a:extLst>
                    <a:ext uri="{9D8B030D-6E8A-4147-A177-3AD203B41FA5}">
                      <a16:colId xmlns:a16="http://schemas.microsoft.com/office/drawing/2014/main" val="3409358675"/>
                    </a:ext>
                  </a:extLst>
                </a:gridCol>
                <a:gridCol w="2931203">
                  <a:extLst>
                    <a:ext uri="{9D8B030D-6E8A-4147-A177-3AD203B41FA5}">
                      <a16:colId xmlns:a16="http://schemas.microsoft.com/office/drawing/2014/main" val="1438799472"/>
                    </a:ext>
                  </a:extLst>
                </a:gridCol>
              </a:tblGrid>
              <a:tr h="732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Disease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HLA Association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Number of Participants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No. of Participants with Unacceptable Performance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4633339"/>
                  </a:ext>
                </a:extLst>
              </a:tr>
              <a:tr h="24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Coeliac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DQ2, DQ8, DQA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896998"/>
                  </a:ext>
                </a:extLst>
              </a:tr>
              <a:tr h="318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Narcolepsy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DQB1*06:02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383014"/>
                  </a:ext>
                </a:extLst>
              </a:tr>
              <a:tr h="289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Actinic Prurigo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DRB1*04:07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809288"/>
                  </a:ext>
                </a:extLst>
              </a:tr>
              <a:tr h="481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Birdshot Retinopathy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A*29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170131"/>
                  </a:ext>
                </a:extLst>
              </a:tr>
              <a:tr h="24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Behçet's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B*51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012176"/>
                  </a:ext>
                </a:extLst>
              </a:tr>
              <a:tr h="481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Rheumatoid Arthritis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DRB1*04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149763"/>
                  </a:ext>
                </a:extLst>
              </a:tr>
              <a:tr h="240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Diabetes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DR3, DR4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38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3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4624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2018 Incorrect Assignments</a:t>
            </a:r>
          </a:p>
        </p:txBody>
      </p:sp>
      <p:graphicFrame>
        <p:nvGraphicFramePr>
          <p:cNvPr id="54390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90915"/>
              </p:ext>
            </p:extLst>
          </p:nvPr>
        </p:nvGraphicFramePr>
        <p:xfrm>
          <a:off x="848544" y="692696"/>
          <a:ext cx="8418531" cy="5503116"/>
        </p:xfrm>
        <a:graphic>
          <a:graphicData uri="http://schemas.openxmlformats.org/drawingml/2006/table">
            <a:tbl>
              <a:tblPr/>
              <a:tblGrid>
                <a:gridCol w="117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010">
                  <a:extLst>
                    <a:ext uri="{9D8B030D-6E8A-4147-A177-3AD203B41FA5}">
                      <a16:colId xmlns:a16="http://schemas.microsoft.com/office/drawing/2014/main" val="414848434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</a:t>
                      </a:r>
                    </a:p>
                  </a:txBody>
                  <a:tcPr marL="99048" marR="9904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 Type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Error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96">
                <a:tc rowSpan="7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801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Negative for </a:t>
                      </a:r>
                      <a:r>
                        <a:rPr lang="en-GB" sz="8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DQ2</a:t>
                      </a: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 and DQ8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DRB1*04:01, DRB1*07:01/34/72; DQB1*02:02, DQB1*03:01; DQA1*02:01, DQA1*03:03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Interpretation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DRB1*04, DRB1*07, DQA1*02:01, </a:t>
                      </a: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DQA1*03:02</a:t>
                      </a: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DQB1*02:02, DQB1*03:01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Transcription error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790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Interpretation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44795"/>
                  </a:ext>
                </a:extLst>
              </a:tr>
              <a:tr h="3555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HLA-DQ2: NEG</a:t>
                      </a: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HLA-DQ8: NEG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681499"/>
                  </a:ext>
                </a:extLst>
              </a:tr>
              <a:tr h="375794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278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Beta-subunit HLA DQ8,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HLA DQ8 genotype</a:t>
                      </a:r>
                      <a:endParaRPr kumimoji="0" lang="en-GB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0796"/>
                  </a:ext>
                </a:extLst>
              </a:tr>
              <a:tr h="37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DRB1   *04; *07,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DQB1   *02:02; *03:01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DQA1  *02:01; *</a:t>
                      </a: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03:01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Technical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503880"/>
                  </a:ext>
                </a:extLst>
              </a:tr>
              <a:tr h="375794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DQ2: NEG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DQ8: NEG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Interpretation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04690"/>
                  </a:ext>
                </a:extLst>
              </a:tr>
              <a:tr h="479243"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802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DQ2</a:t>
                      </a: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and DQ8 ABSENT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DRB1*03:01/124/132/137,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DRB1*04:08; DQB1*02:01, DQB1*03:01; DQA1*03:03, DQA1*05:01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Technical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DRB1*03, DRB1*04, </a:t>
                      </a: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DQA1*03:02</a:t>
                      </a: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DQA1*05:01, DQB1*02:01, DQB1*03:01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Transcription error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85196"/>
                  </a:ext>
                </a:extLst>
              </a:tr>
              <a:tr h="437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DRB1    *03; *04 </a:t>
                      </a:r>
                    </a:p>
                    <a:p>
                      <a:pPr algn="ctr"/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DQB1   *02:01; *03:01 </a:t>
                      </a:r>
                    </a:p>
                    <a:p>
                      <a:pPr algn="ctr"/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DQA1   *</a:t>
                      </a: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03:01</a:t>
                      </a: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; *05:01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issue</a:t>
                      </a:r>
                      <a:endParaRPr kumimoji="0" lang="en-GB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67953"/>
                  </a:ext>
                </a:extLst>
              </a:tr>
              <a:tr h="150774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803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DQA1*01:01-05, *05:05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DQB1*03:01, *</a:t>
                      </a: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05:01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DRB1*11:01/97, DRB1*15:01/141; DQB1*03:01, DQB1*06:02; DQA1*01:02/11, DQA1*05:05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Kit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222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DQA1*01:01-05, *05:05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DQB1*03:01, *</a:t>
                      </a:r>
                      <a:r>
                        <a:rPr lang="en-GB" sz="8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05:01</a:t>
                      </a:r>
                      <a:endParaRPr kumimoji="0" lang="en-GB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DRB1*01:03, DRB1*13:01/117/190/215;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DQB1*03:01, DQB1*06:03; DQA1*01:03, DQA1*05:05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Kit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1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5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2018 Incorrect Assignments</a:t>
            </a:r>
          </a:p>
        </p:txBody>
      </p:sp>
      <p:graphicFrame>
        <p:nvGraphicFramePr>
          <p:cNvPr id="54390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225284"/>
              </p:ext>
            </p:extLst>
          </p:nvPr>
        </p:nvGraphicFramePr>
        <p:xfrm>
          <a:off x="743733" y="875898"/>
          <a:ext cx="8418531" cy="4204375"/>
        </p:xfrm>
        <a:graphic>
          <a:graphicData uri="http://schemas.openxmlformats.org/drawingml/2006/table">
            <a:tbl>
              <a:tblPr/>
              <a:tblGrid>
                <a:gridCol w="117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010">
                  <a:extLst>
                    <a:ext uri="{9D8B030D-6E8A-4147-A177-3AD203B41FA5}">
                      <a16:colId xmlns:a16="http://schemas.microsoft.com/office/drawing/2014/main" val="4148484344"/>
                    </a:ext>
                  </a:extLst>
                </a:gridCol>
              </a:tblGrid>
              <a:tr h="55935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Sample</a:t>
                      </a:r>
                    </a:p>
                  </a:txBody>
                  <a:tcPr marL="99048" marR="99048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Lab Number 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Result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 Type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Error</a:t>
                      </a:r>
                    </a:p>
                  </a:txBody>
                  <a:tcPr marL="99048" marR="9904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9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806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Coeliac disease-associated HLA alleles present: DQB1*03:01  DQA1*05:05</a:t>
                      </a: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HLA DQ2: PRESENT </a:t>
                      </a:r>
                      <a:r>
                        <a:rPr lang="en-GB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HLA-DQA1*05, HLA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DQ8: ABSENT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DRB1*13:01, DRB1*13:03; DQB1*03:01, DQB1*06:03; DQA1*01:03, DQA1*05:05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Kit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92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808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DQB1*07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DQB1*03:03 </a:t>
                      </a: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DRB1*07:01, DRB1*09:01; DQB1*02:02, DQB1*03:03; DQA1*02:01, DQA1*03:02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8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DQ2: NEG DQ8: NEG </a:t>
                      </a:r>
                      <a:endParaRPr lang="en-GB" sz="1000" b="1" i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GB" sz="1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A1*05: NEG, </a:t>
                      </a:r>
                      <a:r>
                        <a:rPr lang="en-GB" sz="1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B1*02: </a:t>
                      </a: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POS, B1*0302: NEG)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809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DRB1*0401, </a:t>
                      </a:r>
                      <a:r>
                        <a:rPr lang="en-GB" sz="14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GB" sz="1000" b="1" i="1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DRB1*04:01, DRB1*07:01; DQB1*02:02, DQB1*03:02; DQA1*02:01, DQA1*03:01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Interpretation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48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DQ2:NEG, DQ8:POS </a:t>
                      </a: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(A1*05: NEG, B1*02: POS, B1*0302: POS)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7502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810</a:t>
                      </a: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HLA-DQA1*05:01</a:t>
                      </a:r>
                      <a:r>
                        <a:rPr lang="en-GB" sz="1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; DQB1*02:01 </a:t>
                      </a: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  <a:b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HLA-DQA1*03</a:t>
                      </a:r>
                      <a:r>
                        <a:rPr lang="en-GB" sz="1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DQB1*03:02 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DRB1*04:01, DRB1*15:01; DQB1*03:01, DQB1*06:02; DQA1*01:02, DQA1*03:03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Technical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198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DRB1*04</a:t>
                      </a:r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; DQB1*03:01</a:t>
                      </a:r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,*</a:t>
                      </a:r>
                      <a:r>
                        <a:rPr lang="en-GB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05:01</a:t>
                      </a:r>
                      <a:r>
                        <a:rPr lang="en-GB" sz="1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algn="l" fontAlgn="b"/>
                      <a:r>
                        <a:rPr lang="en-GB" sz="10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DQA1*03:01</a:t>
                      </a:r>
                      <a:endParaRPr lang="en-GB" sz="10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Kit issue</a:t>
                      </a:r>
                    </a:p>
                  </a:txBody>
                  <a:tcPr marL="99048" marR="99048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3588"/>
                  </a:ext>
                </a:extLst>
              </a:tr>
            </a:tbl>
          </a:graphicData>
        </a:graphic>
      </p:graphicFrame>
      <p:sp>
        <p:nvSpPr>
          <p:cNvPr id="4" name="Rectangle 30"/>
          <p:cNvSpPr txBox="1">
            <a:spLocks noChangeArrowheads="1"/>
          </p:cNvSpPr>
          <p:nvPr/>
        </p:nvSpPr>
        <p:spPr>
          <a:xfrm>
            <a:off x="495299" y="5229200"/>
            <a:ext cx="8915400" cy="792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18 incorrect assignments in 2018 (4 UK&amp;I), 17/18 in Coeliac Disease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Also 2 labs did not report any results for samples 801-805/2018</a:t>
            </a:r>
          </a:p>
          <a:p>
            <a:pPr marL="0" indent="0">
              <a:buFont typeface="Arial" charset="0"/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4624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Participant Issues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4025" y="908720"/>
            <a:ext cx="9107486" cy="2675855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CAPA responses show some common problems:</a:t>
            </a:r>
          </a:p>
          <a:p>
            <a:pPr lvl="1"/>
            <a:r>
              <a:rPr lang="en-GB" altLang="en-US" sz="2400" dirty="0">
                <a:solidFill>
                  <a:schemeClr val="bg1"/>
                </a:solidFill>
              </a:rPr>
              <a:t>sample handling or technical error - 2 labs (18%) </a:t>
            </a:r>
          </a:p>
          <a:p>
            <a:pPr lvl="1"/>
            <a:r>
              <a:rPr lang="en-GB" altLang="en-US" sz="2400" dirty="0" smtClean="0">
                <a:solidFill>
                  <a:schemeClr val="bg1"/>
                </a:solidFill>
              </a:rPr>
              <a:t>Incorrect interpretation </a:t>
            </a:r>
            <a:r>
              <a:rPr lang="en-GB" altLang="en-US" sz="2400" dirty="0">
                <a:solidFill>
                  <a:schemeClr val="bg1"/>
                </a:solidFill>
              </a:rPr>
              <a:t>of a correct HLA type - 3 labs (27%)</a:t>
            </a:r>
          </a:p>
          <a:p>
            <a:pPr lvl="1"/>
            <a:r>
              <a:rPr lang="en-GB" altLang="en-US" sz="2400" dirty="0">
                <a:solidFill>
                  <a:schemeClr val="bg1"/>
                </a:solidFill>
              </a:rPr>
              <a:t>ambiguous kit results or resolution issue - 4 labs (37%) </a:t>
            </a:r>
          </a:p>
          <a:p>
            <a:pPr lvl="1"/>
            <a:r>
              <a:rPr lang="en-GB" altLang="en-US" sz="2400" dirty="0">
                <a:solidFill>
                  <a:schemeClr val="bg1"/>
                </a:solidFill>
              </a:rPr>
              <a:t>2 labs (18%) did not respond</a:t>
            </a:r>
          </a:p>
          <a:p>
            <a:pPr lvl="1"/>
            <a:endParaRPr lang="en-GB" altLang="en-US" sz="2400" dirty="0">
              <a:solidFill>
                <a:schemeClr val="bg1"/>
              </a:solidFill>
            </a:endParaRPr>
          </a:p>
          <a:p>
            <a:r>
              <a:rPr lang="en-GB" altLang="en-US" sz="2400" dirty="0">
                <a:solidFill>
                  <a:schemeClr val="bg1"/>
                </a:solidFill>
              </a:rPr>
              <a:t>Labs struggled the </a:t>
            </a:r>
            <a:r>
              <a:rPr lang="en-GB" altLang="en-US" sz="2400" dirty="0" smtClean="0">
                <a:solidFill>
                  <a:schemeClr val="bg1"/>
                </a:solidFill>
              </a:rPr>
              <a:t>incorrect interpretation </a:t>
            </a:r>
            <a:r>
              <a:rPr lang="en-GB" altLang="en-US" sz="2400" dirty="0">
                <a:solidFill>
                  <a:schemeClr val="bg1"/>
                </a:solidFill>
              </a:rPr>
              <a:t>of a correct HLA type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a lab reported that DQ2 was present or “</a:t>
            </a:r>
            <a:r>
              <a:rPr lang="en-GB" sz="2400" i="1" dirty="0">
                <a:solidFill>
                  <a:schemeClr val="bg1"/>
                </a:solidFill>
              </a:rPr>
              <a:t>Half DQ2 positive</a:t>
            </a:r>
            <a:r>
              <a:rPr lang="en-GB" sz="2400" dirty="0">
                <a:solidFill>
                  <a:schemeClr val="bg1"/>
                </a:solidFill>
              </a:rPr>
              <a:t>” when they had detected HLA-DQB1*03:01, DQA1*05:05 as they wanted to report they had detected the DQA1*05 subunit.</a:t>
            </a:r>
          </a:p>
        </p:txBody>
      </p:sp>
    </p:spTree>
    <p:extLst>
      <p:ext uri="{BB962C8B-B14F-4D97-AF65-F5344CB8AC3E}">
        <p14:creationId xmlns:p14="http://schemas.microsoft.com/office/powerpoint/2010/main" val="28993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3713" y="0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Portal: Users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57355"/>
              </p:ext>
            </p:extLst>
          </p:nvPr>
        </p:nvGraphicFramePr>
        <p:xfrm>
          <a:off x="1352600" y="3645024"/>
          <a:ext cx="6912768" cy="2427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664">
                  <a:extLst>
                    <a:ext uri="{9D8B030D-6E8A-4147-A177-3AD203B41FA5}">
                      <a16:colId xmlns:a16="http://schemas.microsoft.com/office/drawing/2014/main" val="770438243"/>
                    </a:ext>
                  </a:extLst>
                </a:gridCol>
                <a:gridCol w="1427637">
                  <a:extLst>
                    <a:ext uri="{9D8B030D-6E8A-4147-A177-3AD203B41FA5}">
                      <a16:colId xmlns:a16="http://schemas.microsoft.com/office/drawing/2014/main" val="3808252376"/>
                    </a:ext>
                  </a:extLst>
                </a:gridCol>
                <a:gridCol w="826527">
                  <a:extLst>
                    <a:ext uri="{9D8B030D-6E8A-4147-A177-3AD203B41FA5}">
                      <a16:colId xmlns:a16="http://schemas.microsoft.com/office/drawing/2014/main" val="2837624692"/>
                    </a:ext>
                  </a:extLst>
                </a:gridCol>
                <a:gridCol w="1127082">
                  <a:extLst>
                    <a:ext uri="{9D8B030D-6E8A-4147-A177-3AD203B41FA5}">
                      <a16:colId xmlns:a16="http://schemas.microsoft.com/office/drawing/2014/main" val="950066073"/>
                    </a:ext>
                  </a:extLst>
                </a:gridCol>
                <a:gridCol w="1427637">
                  <a:extLst>
                    <a:ext uri="{9D8B030D-6E8A-4147-A177-3AD203B41FA5}">
                      <a16:colId xmlns:a16="http://schemas.microsoft.com/office/drawing/2014/main" val="1332694274"/>
                    </a:ext>
                  </a:extLst>
                </a:gridCol>
                <a:gridCol w="1202221">
                  <a:extLst>
                    <a:ext uri="{9D8B030D-6E8A-4147-A177-3AD203B41FA5}">
                      <a16:colId xmlns:a16="http://schemas.microsoft.com/office/drawing/2014/main" val="3017240612"/>
                    </a:ext>
                  </a:extLst>
                </a:gridCol>
              </a:tblGrid>
              <a:tr h="15944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Participant System Function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8904"/>
                  </a:ext>
                </a:extLst>
              </a:tr>
              <a:tr h="79723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User Role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Administer </a:t>
                      </a:r>
                      <a:r>
                        <a:rPr lang="en-GB" sz="1200" dirty="0" smtClean="0">
                          <a:solidFill>
                            <a:schemeClr val="bg1"/>
                          </a:solidFill>
                          <a:effectLst/>
                        </a:rPr>
                        <a:t>Registration/Scheme 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assessment criteria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Manage Users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Enter results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View reports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View Invoices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752823"/>
                  </a:ext>
                </a:extLst>
              </a:tr>
              <a:tr h="31889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Primary User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All Schemes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All Schemes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4101013"/>
                  </a:ext>
                </a:extLst>
              </a:tr>
              <a:tr h="4783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Scheme User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×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×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Assigned Schemes only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Assigned Schemes only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×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024662"/>
                  </a:ext>
                </a:extLst>
              </a:tr>
              <a:tr h="4783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Report Recipient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×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×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×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Assigned Schemes only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×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23393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2"/>
          <a:srcRect t="9905" b="8714"/>
          <a:stretch/>
        </p:blipFill>
        <p:spPr bwMode="auto">
          <a:xfrm>
            <a:off x="4376467" y="765622"/>
            <a:ext cx="5059510" cy="281471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464" y="936398"/>
            <a:ext cx="3914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on the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button in the top right corner of the ‘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 Staff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required name and contact information and select the relevant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user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role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and the staff member will be sent an e-mail detailing how to access the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4624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Participant Issues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4025" y="913696"/>
            <a:ext cx="9107486" cy="2675855"/>
          </a:xfrm>
        </p:spPr>
        <p:txBody>
          <a:bodyPr/>
          <a:lstStyle/>
          <a:p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kits also been to be the cause of some issues due to deficiencies in resolution and the interpretation of results:</a:t>
            </a:r>
          </a:p>
          <a:p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interpretative comments are collected but not assessed</a:t>
            </a:r>
          </a:p>
          <a:p>
            <a:r>
              <a:rPr lang="en-GB" alt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from UK labs to the same sample:</a:t>
            </a:r>
          </a:p>
          <a:p>
            <a:pPr lvl="1"/>
            <a:r>
              <a:rPr lang="en-GB" alt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patient is DQ2.2 positive, heterozygous.  This patient is DQ2 positive which is associated with Coeliac Disease. </a:t>
            </a:r>
            <a:endParaRPr lang="en-GB" altLang="en-US" sz="1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individual does not carry the HLA-DQ variants associated with Coeliac Disease. </a:t>
            </a:r>
            <a:endParaRPr lang="en-GB" altLang="en-US" sz="1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patient is Heterozygous POSITIVE for HLA-DQ2 (but is DQA1*05 NEGATIVE) and NEGATIVE for HLA-DQ8 (DQA1*03, DQB1*03:02). Patients with this genotype have a LOW RISK of predisposition to Coeliac </a:t>
            </a:r>
            <a:r>
              <a:rPr lang="en-GB" alt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lvl="1"/>
            <a:endParaRPr lang="en-GB" alt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93" y="1896902"/>
            <a:ext cx="4214656" cy="173733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5007768" y="1988840"/>
            <a:ext cx="3554487" cy="85571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altLang="en-US" sz="1800" dirty="0" smtClean="0">
                <a:solidFill>
                  <a:schemeClr val="bg1"/>
                </a:solidFill>
              </a:rPr>
              <a:t>This table taken from a commercial kit insert shows how misleading it can be especially for labs with limited H&amp;I experience </a:t>
            </a:r>
            <a:endParaRPr lang="en-GB" alt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28664" y="2416696"/>
            <a:ext cx="360040" cy="148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Coeliac Guidelines</a:t>
            </a:r>
            <a:endParaRPr kumimoji="0" lang="en-US" sz="3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4276" y="5080217"/>
            <a:ext cx="2227982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chemeClr val="bg1"/>
                </a:solidFill>
              </a:rPr>
              <a:t>Arthi Anand</a:t>
            </a:r>
          </a:p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chemeClr val="bg1"/>
                </a:solidFill>
              </a:rPr>
              <a:t>Helena Lee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4025" y="1124744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Aimed at laboratories that provide a service as an aid to the diagnosis of Class I and Class II HLA associated diseases, e.g. coeliac disease, birdshot retinopathy, actinic </a:t>
            </a:r>
            <a:r>
              <a:rPr lang="en-GB" dirty="0" err="1" smtClean="0">
                <a:solidFill>
                  <a:schemeClr val="bg1"/>
                </a:solidFill>
              </a:rPr>
              <a:t>prurigo</a:t>
            </a:r>
            <a:r>
              <a:rPr lang="en-GB" dirty="0" smtClean="0">
                <a:solidFill>
                  <a:schemeClr val="bg1"/>
                </a:solidFill>
              </a:rPr>
              <a:t> and narcolepsy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HLA genotyping findings are reported relevant to each disease registered for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Interpretative comments for the disease risk the genotype confers, as reported clinically may also be reported (not assessed).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025" y="44624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8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77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025" y="44624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Assessment Procedure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4528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Assessment Procedure: Each HLA genotype in agreement with the 1 </a:t>
            </a:r>
            <a:r>
              <a:rPr lang="en-GB" dirty="0" err="1" smtClean="0">
                <a:solidFill>
                  <a:schemeClr val="bg1"/>
                </a:solidFill>
              </a:rPr>
              <a:t>st</a:t>
            </a:r>
            <a:r>
              <a:rPr lang="en-GB" dirty="0" smtClean="0">
                <a:solidFill>
                  <a:schemeClr val="bg1"/>
                </a:solidFill>
              </a:rPr>
              <a:t> or 2nd field reference type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Unacceptable - Each HLA genotype not in agreement with 1st or 2nd field reference type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Interpretative comments can be included although these will not be assessed</a:t>
            </a:r>
          </a:p>
        </p:txBody>
      </p:sp>
    </p:spTree>
    <p:extLst>
      <p:ext uri="{BB962C8B-B14F-4D97-AF65-F5344CB8AC3E}">
        <p14:creationId xmlns:p14="http://schemas.microsoft.com/office/powerpoint/2010/main" val="136038082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0099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Variety of reporting methods used (overseas labs) hence questionnaire sent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50 UK and overseas labs responded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12 use SSP kits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10 use </a:t>
            </a:r>
            <a:r>
              <a:rPr lang="en-GB" dirty="0" err="1" smtClean="0">
                <a:solidFill>
                  <a:schemeClr val="bg1"/>
                </a:solidFill>
              </a:rPr>
              <a:t>Luminex</a:t>
            </a:r>
            <a:r>
              <a:rPr lang="en-GB" dirty="0" smtClean="0">
                <a:solidFill>
                  <a:schemeClr val="bg1"/>
                </a:solidFill>
              </a:rPr>
              <a:t> based methods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 use RT-PCR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 use microarray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24 not reported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025" y="44624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Questionnaire Results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5414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4025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DQ2.5: Negative (DQA1*05: Negative, DQB1*02: Negative)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DQ2.2: Negative (DQA1*02: Negative, DQB1*02: Negative)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DQ8: Negative (DQA1*03: Negative, DQB1*03:02: Negative</a:t>
            </a:r>
            <a:r>
              <a:rPr lang="en-GB" sz="2000" dirty="0" smtClean="0">
                <a:solidFill>
                  <a:schemeClr val="bg1"/>
                </a:solidFill>
              </a:rPr>
              <a:t>)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Positive for DQB1*02 but negative for DQA1*05. 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no specific coeliac </a:t>
            </a:r>
            <a:r>
              <a:rPr lang="en-GB" sz="2000" dirty="0" smtClean="0">
                <a:solidFill>
                  <a:schemeClr val="bg1"/>
                </a:solidFill>
              </a:rPr>
              <a:t>disease </a:t>
            </a:r>
            <a:r>
              <a:rPr lang="en-GB" sz="2000" dirty="0">
                <a:solidFill>
                  <a:schemeClr val="bg1"/>
                </a:solidFill>
              </a:rPr>
              <a:t>predicting haplotype detected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DQA1*03:02/03 ; DQB1*03:01; </a:t>
            </a:r>
            <a:r>
              <a:rPr lang="en-GB" sz="2000" dirty="0" smtClean="0">
                <a:solidFill>
                  <a:schemeClr val="bg1"/>
                </a:solidFill>
              </a:rPr>
              <a:t>DRB1*04.  Presence </a:t>
            </a:r>
            <a:r>
              <a:rPr lang="en-GB" sz="2000" dirty="0">
                <a:solidFill>
                  <a:schemeClr val="bg1"/>
                </a:solidFill>
              </a:rPr>
              <a:t>of HLA haplotype not associated with </a:t>
            </a:r>
            <a:r>
              <a:rPr lang="en-GB" sz="2000" dirty="0" smtClean="0">
                <a:solidFill>
                  <a:schemeClr val="bg1"/>
                </a:solidFill>
              </a:rPr>
              <a:t>Coeliac </a:t>
            </a:r>
            <a:r>
              <a:rPr lang="en-GB" sz="2000" dirty="0">
                <a:solidFill>
                  <a:schemeClr val="bg1"/>
                </a:solidFill>
              </a:rPr>
              <a:t>Disease according to ESPGHAN guideline .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br>
              <a:rPr lang="en-GB" sz="2000" dirty="0" smtClean="0">
                <a:solidFill>
                  <a:schemeClr val="bg1"/>
                </a:solidFill>
              </a:rPr>
            </a:b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Found DQA1*05 negative, DQB1*02 negative and DQB1*03:02 negative, therefore is a genetic predisposition for Coeliac Disease unlikely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025" y="44624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Reporting HLA Types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4112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025" y="44624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Nice Guidelines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4025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Do not use human leukocyte antigen (HLA) DQ2 (DQ2.2 and DQ2.5)/DQ8 testing in the initial diagnosis of coeliac disease in non-specialist settings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HLA DQ2 (DQ2.2 and DQ2.5)/DQ8 testing in the diagnosis of coeliac disease in specialist settings (for example, in children who are not having a biopsy)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203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2520" y="1700808"/>
            <a:ext cx="8784976" cy="4525963"/>
          </a:xfrm>
        </p:spPr>
        <p:txBody>
          <a:bodyPr>
            <a:noAutofit/>
          </a:bodyPr>
          <a:lstStyle/>
          <a:p>
            <a:r>
              <a:rPr lang="en-GB" sz="2100" b="1" dirty="0" smtClean="0">
                <a:solidFill>
                  <a:schemeClr val="bg1"/>
                </a:solidFill>
              </a:rPr>
              <a:t>Role of HLA in the diagnosis of CD:</a:t>
            </a:r>
            <a:r>
              <a:rPr lang="en-GB" sz="2100" dirty="0" smtClean="0">
                <a:solidFill>
                  <a:schemeClr val="bg1"/>
                </a:solidFill>
              </a:rPr>
              <a:t> associated with the carriage of the gene pairs that encode DQ2.5 and DQ8.</a:t>
            </a:r>
          </a:p>
          <a:p>
            <a:r>
              <a:rPr lang="en-GB" sz="2100" dirty="0" smtClean="0">
                <a:solidFill>
                  <a:schemeClr val="bg1"/>
                </a:solidFill>
              </a:rPr>
              <a:t>High negative predictive value</a:t>
            </a:r>
          </a:p>
          <a:p>
            <a:r>
              <a:rPr lang="en-GB" sz="2100" dirty="0" smtClean="0">
                <a:solidFill>
                  <a:schemeClr val="bg1"/>
                </a:solidFill>
              </a:rPr>
              <a:t>However, the positive predictive value of the HLA genotyping for CD susceptibility is very low as a large proportion of individuals without CD carry either HLA-DQ2 or HLA-DQ8 </a:t>
            </a:r>
          </a:p>
          <a:p>
            <a:r>
              <a:rPr lang="en-GB" sz="2100" i="1" dirty="0" smtClean="0">
                <a:solidFill>
                  <a:schemeClr val="bg1"/>
                </a:solidFill>
              </a:rPr>
              <a:t>A positive DQ2.5 or DQ8 can never confirm the diagnosis. (Grade B) </a:t>
            </a:r>
          </a:p>
          <a:p>
            <a:r>
              <a:rPr lang="en-GB" sz="2100" i="1" dirty="0" smtClean="0">
                <a:solidFill>
                  <a:schemeClr val="bg1"/>
                </a:solidFill>
              </a:rPr>
              <a:t>HLA typing should be used in individuals who are self-treated on a GFD and never had appropriate testing for CD before changing their diet. (Grade B) </a:t>
            </a:r>
          </a:p>
          <a:p>
            <a:r>
              <a:rPr lang="en-GB" sz="2100" i="1" dirty="0" smtClean="0">
                <a:solidFill>
                  <a:schemeClr val="bg1"/>
                </a:solidFill>
              </a:rPr>
              <a:t>HLA typing can be used to rule out CD, and minimise future testing, in high-risk individuals with CD, for example, first-degree relatives. (Grade B)</a:t>
            </a:r>
            <a:endParaRPr lang="en-GB" sz="21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British Society of Gastroenterology and ESPGHAN Guidelines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5117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1556792"/>
            <a:ext cx="5998645" cy="407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170" y="41379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CLINICAL GASTROENTEROLOGY AND HEPATOLOGY 2009;7:966–971</a:t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2412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Proposed Risk </a:t>
            </a: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</a:rPr>
              <a:t>tratification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61987"/>
              </p:ext>
            </p:extLst>
          </p:nvPr>
        </p:nvGraphicFramePr>
        <p:xfrm>
          <a:off x="457200" y="980730"/>
          <a:ext cx="8744272" cy="5132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DQB1 </a:t>
                      </a:r>
                      <a:r>
                        <a:rPr lang="it-IT" sz="1600" dirty="0">
                          <a:effectLst/>
                        </a:rPr>
                        <a:t>Haplotypes associated with coeliac disease  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Interpretative comment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1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Scenario 1: HLA-DQB1*02:01 (DQ2) negative / DQB1*03:02 (DQ8) negative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presence of both HLA-DQA1*05:01 and DQB1*02:01 (DQ2) (DQ2.5 haplotype) and DQB1*03:02 (DQ8) are found in &gt;97% of patients with coeliac disease. 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This individual does not carry the HLA-DQ variants associated with coeliac disease.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Scenario 2: HLA-DQB1*02:01 (DQ2) positive / DQB1*03:02 (DQ8) positive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The presence of both DQB1*02:01 and DQB1*03:02 have a very strong association with coeliac disease.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individual carries both the DQA1*05:01, DQB1*02:01 (HLA-DQ2) variant and the HLA DQB1*03:02 (HLA-DQ8) variant associated with coeliac disease (Very high risk).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Scenario 3: HLA-DQB1*02:01 (DQ2) positive homozygous patient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Homozygosity for the presence of HLA-DQ2 (DQA1*05:01, DQB1*02:01, the DQ2.5 haplotype) has a very strong association with coeliac disease.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individual is homozygous for the DQA1*05:01, DQB1*02:01 (HLA-DQ2) variant associated with coeliac disease (Very high risk). 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6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Scenario 4: HLA-DQB1*02:01 (DQ2) positive / DQB1*03:02 (DQ8) negative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The presence of DQA1*05:01, DQB1*02:01 (DQ2), the DQ2.5 haplotype) has a strong association with coeliac disease. 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individual carries the DQA1*05:01, DQB1*02:01 (HLA-DQ2) variant associated with coeliac disease (High risk). 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1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3713" y="0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Portal: Result Entry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568" b="51763"/>
          <a:stretch/>
        </p:blipFill>
        <p:spPr>
          <a:xfrm>
            <a:off x="1496616" y="1000022"/>
            <a:ext cx="6696744" cy="1939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127" y="3068960"/>
            <a:ext cx="94585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Only Primary Users or Scheme Users linked to relevant scheme can enter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To enter results, select </a:t>
            </a:r>
            <a:r>
              <a:rPr lang="en-GB" dirty="0" smtClean="0">
                <a:solidFill>
                  <a:srgbClr val="0000FF"/>
                </a:solidFill>
              </a:rPr>
              <a:t>Results </a:t>
            </a:r>
            <a:r>
              <a:rPr lang="en-GB" dirty="0" smtClean="0">
                <a:solidFill>
                  <a:schemeClr val="bg1"/>
                </a:solidFill>
              </a:rPr>
              <a:t>&gt;</a:t>
            </a:r>
            <a:r>
              <a:rPr lang="en-GB" dirty="0" smtClean="0"/>
              <a:t> </a:t>
            </a:r>
            <a:r>
              <a:rPr lang="en-GB" dirty="0">
                <a:solidFill>
                  <a:srgbClr val="0000FF"/>
                </a:solidFill>
              </a:rPr>
              <a:t>Pending </a:t>
            </a:r>
            <a:r>
              <a:rPr lang="en-GB" dirty="0" smtClean="0">
                <a:solidFill>
                  <a:srgbClr val="0000FF"/>
                </a:solidFill>
              </a:rPr>
              <a:t>Results, </a:t>
            </a:r>
            <a:r>
              <a:rPr lang="en-GB" dirty="0" smtClean="0">
                <a:solidFill>
                  <a:schemeClr val="bg1"/>
                </a:solidFill>
              </a:rPr>
              <a:t>samples that have results due/open for entry will be listed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Ensure you </a:t>
            </a:r>
            <a:r>
              <a:rPr lang="en-GB" b="1" u="sng" dirty="0" smtClean="0">
                <a:solidFill>
                  <a:schemeClr val="bg1"/>
                </a:solidFill>
              </a:rPr>
              <a:t>do not </a:t>
            </a:r>
            <a:r>
              <a:rPr lang="en-GB" dirty="0" smtClean="0">
                <a:solidFill>
                  <a:schemeClr val="bg1"/>
                </a:solidFill>
              </a:rPr>
              <a:t>click on the highlighted Scheme name as this will take you to a summary of submitted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If </a:t>
            </a:r>
            <a:r>
              <a:rPr lang="en-GB" dirty="0">
                <a:solidFill>
                  <a:schemeClr val="bg1"/>
                </a:solidFill>
              </a:rPr>
              <a:t>relevant, the system will show you what assessment criteria you have </a:t>
            </a:r>
            <a:r>
              <a:rPr lang="en-GB" dirty="0" smtClean="0">
                <a:solidFill>
                  <a:schemeClr val="bg1"/>
                </a:solidFill>
              </a:rPr>
              <a:t>chosen - this </a:t>
            </a:r>
            <a:r>
              <a:rPr lang="en-GB" dirty="0">
                <a:solidFill>
                  <a:schemeClr val="bg1"/>
                </a:solidFill>
              </a:rPr>
              <a:t>can be edited if incorrect in </a:t>
            </a:r>
            <a:r>
              <a:rPr lang="en-GB" dirty="0">
                <a:solidFill>
                  <a:srgbClr val="0000FF"/>
                </a:solidFill>
              </a:rPr>
              <a:t>Registration</a:t>
            </a:r>
            <a:r>
              <a:rPr lang="en-GB" dirty="0">
                <a:solidFill>
                  <a:schemeClr val="bg1"/>
                </a:solidFill>
              </a:rPr>
              <a:t> &gt; </a:t>
            </a:r>
            <a:r>
              <a:rPr lang="en-GB" dirty="0">
                <a:solidFill>
                  <a:srgbClr val="0000FF"/>
                </a:solidFill>
              </a:rPr>
              <a:t>Scheme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Completion </a:t>
            </a:r>
            <a:r>
              <a:rPr lang="en-GB" dirty="0">
                <a:solidFill>
                  <a:schemeClr val="bg1"/>
                </a:solidFill>
              </a:rPr>
              <a:t>of selected assessment criteria is mandatory, denoted by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Only selected criteria will be assessed, however, other data can be entered for information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  <p:sp>
        <p:nvSpPr>
          <p:cNvPr id="2" name="Down Arrow 1"/>
          <p:cNvSpPr/>
          <p:nvPr/>
        </p:nvSpPr>
        <p:spPr>
          <a:xfrm rot="2357985">
            <a:off x="4498310" y="2263511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01829"/>
              </p:ext>
            </p:extLst>
          </p:nvPr>
        </p:nvGraphicFramePr>
        <p:xfrm>
          <a:off x="848544" y="836712"/>
          <a:ext cx="8229600" cy="5346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DQB1 </a:t>
                      </a:r>
                      <a:r>
                        <a:rPr lang="it-IT" sz="1600" dirty="0">
                          <a:effectLst/>
                        </a:rPr>
                        <a:t>Haplotypes associated with coeliac disease  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Interpretative comment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303">
                <a:tc gridSpan="2">
                  <a:txBody>
                    <a:bodyPr/>
                    <a:lstStyle/>
                    <a:p>
                      <a:pPr fontAlgn="t"/>
                      <a:r>
                        <a:rPr lang="en-GB" sz="1600" b="1" dirty="0" smtClean="0"/>
                        <a:t>Scenario 5: HLA-</a:t>
                      </a:r>
                      <a:r>
                        <a:rPr lang="it-IT" sz="1600" b="1" dirty="0" smtClean="0"/>
                        <a:t>DQB1*02:01 (DQ2) negative / DQB1*03:02 (DQ8) positive</a:t>
                      </a:r>
                      <a:endParaRPr lang="en-GB" sz="1600" dirty="0"/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978">
                <a:tc>
                  <a:txBody>
                    <a:bodyPr/>
                    <a:lstStyle/>
                    <a:p>
                      <a:pPr fontAlgn="t"/>
                      <a:r>
                        <a:rPr lang="it-IT" sz="1400" b="1" dirty="0" smtClean="0"/>
                        <a:t>If the patient is DQB1*03:02 (DQ8) positive in the absence of the HLA-DQA1*05:01 and DQB1*02:01 (DQ2) haplotype.</a:t>
                      </a:r>
                      <a:endParaRPr lang="en-GB" sz="1400" dirty="0"/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 dirty="0" smtClean="0"/>
                        <a:t>This individual carries the HLA-DQB1*03:02 (DQ8) variant that has an association with coeliac disease (High risk).  </a:t>
                      </a:r>
                      <a:endParaRPr lang="en-GB" sz="1400" dirty="0"/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3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Scenario </a:t>
                      </a:r>
                      <a:r>
                        <a:rPr lang="en-GB" sz="1600" dirty="0" smtClean="0">
                          <a:effectLst/>
                        </a:rPr>
                        <a:t>6: </a:t>
                      </a:r>
                      <a:r>
                        <a:rPr lang="en-GB" sz="1600" b="1" dirty="0" smtClean="0"/>
                        <a:t>(DQ2) negative </a:t>
                      </a:r>
                      <a:r>
                        <a:rPr lang="it-IT" sz="1600" b="1" dirty="0" smtClean="0"/>
                        <a:t>/ DQB1*03:02 (DQ8) negative BUT HLA-DQB1*02:02 (DQ2) positive</a:t>
                      </a:r>
                      <a:endParaRPr lang="en-GB" sz="16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978">
                <a:tc>
                  <a:txBody>
                    <a:bodyPr/>
                    <a:lstStyle/>
                    <a:p>
                      <a:pPr fontAlgn="t"/>
                      <a:r>
                        <a:rPr lang="en-GB" sz="1400" b="1" dirty="0" smtClean="0"/>
                        <a:t>If the patient is DRB1*07, DQA1*02:01, DQB1*02:02 (DQ 2.2 haplotype) and DRB1*11, DQA1*05:05, DQB1*03:01.This haplotype can also appear less commonly as DQ2.2 homozygous.</a:t>
                      </a:r>
                      <a:endParaRPr lang="en-GB" sz="1400" dirty="0"/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 dirty="0" smtClean="0"/>
                        <a:t>This individual carries the HLA-DQB1*02:02 (DQ2) variant that has a weak association with coeliac disease (Low risk). </a:t>
                      </a:r>
                      <a:endParaRPr lang="en-GB" sz="1400" dirty="0"/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303">
                <a:tc gridSpan="2">
                  <a:txBody>
                    <a:bodyPr/>
                    <a:lstStyle/>
                    <a:p>
                      <a:pPr fontAlgn="t"/>
                      <a:r>
                        <a:rPr lang="en-GB" sz="1600" b="1" dirty="0" smtClean="0"/>
                        <a:t>Scenario 7: HLA-DQB1*02:01 (DQ2) negative / DQB1*03:02 (DQ8) negative BUT DQA1*05:05, DQB1*03:01 positive</a:t>
                      </a:r>
                      <a:endParaRPr lang="en-GB" sz="1600" dirty="0"/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985">
                <a:tc>
                  <a:txBody>
                    <a:bodyPr/>
                    <a:lstStyle/>
                    <a:p>
                      <a:pPr fontAlgn="t"/>
                      <a:r>
                        <a:rPr lang="en-GB" sz="1400" b="1" dirty="0" smtClean="0"/>
                        <a:t>The patient is DQA1*05:05, DQB1*03:01 (Variant DQ2.5 positive) </a:t>
                      </a:r>
                      <a:endParaRPr lang="en-GB" sz="1400" dirty="0"/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 dirty="0" smtClean="0"/>
                        <a:t>The individual carries DQA1*05:05 and DQB1*03:01 which have shown a weak association with Coeliac disease (Very low risk). </a:t>
                      </a:r>
                      <a:endParaRPr lang="en-GB" sz="1400" dirty="0"/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303">
                <a:tc gridSpan="2">
                  <a:txBody>
                    <a:bodyPr/>
                    <a:lstStyle/>
                    <a:p>
                      <a:pPr fontAlgn="t"/>
                      <a:r>
                        <a:rPr lang="en-GB" sz="1600" b="1" dirty="0" smtClean="0"/>
                        <a:t>Scenario 8: </a:t>
                      </a:r>
                      <a:r>
                        <a:rPr lang="it-IT" sz="1600" b="1" dirty="0" smtClean="0"/>
                        <a:t>HLA-DQB1*02:01 (DQ2) negative / DQB1*03:02 (DQ8) negative</a:t>
                      </a:r>
                      <a:r>
                        <a:rPr lang="en-GB" sz="1600" b="1" dirty="0" smtClean="0"/>
                        <a:t> BUT HLA-DQB1*02:02 (DQ2) positive in the absence of DRB1*07 and DQA1*02:01</a:t>
                      </a:r>
                      <a:endParaRPr lang="en-GB" sz="1600" dirty="0"/>
                    </a:p>
                  </a:txBody>
                  <a:tcPr marL="56996" marR="56996" marT="0" marB="0">
                    <a:solidFill>
                      <a:srgbClr val="019C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985">
                <a:tc>
                  <a:txBody>
                    <a:bodyPr/>
                    <a:lstStyle/>
                    <a:p>
                      <a:pPr fontAlgn="t"/>
                      <a:r>
                        <a:rPr lang="en-GB" sz="1400" b="1" dirty="0" smtClean="0"/>
                        <a:t>The patient is DQB1*02:02 (DQ2) positive but in the absence of DRB1*07 and DQA1*02:01 and therefore NOT the DQ2.2 haplotype as in scenario 6.</a:t>
                      </a:r>
                      <a:endParaRPr lang="en-GB" sz="1400" dirty="0"/>
                    </a:p>
                  </a:txBody>
                  <a:tcPr marL="56996" marR="56996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400" dirty="0" smtClean="0"/>
                        <a:t>This individual does not carry the HLA-DQ variants associated with coeliac disease.</a:t>
                      </a:r>
                      <a:endParaRPr lang="en-GB" sz="1400" dirty="0"/>
                    </a:p>
                  </a:txBody>
                  <a:tcPr marL="56996" marR="569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512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Proposed Risk </a:t>
            </a: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</a:rPr>
              <a:t>tratification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82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Should we be HLA typing DRB3 – DRB3*01:01:02 or 02:02:01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Nomenclature to use on reports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Risk stratification according to DQ type and homozygous/heterozygous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512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Points to Consider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1963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S</a:t>
            </a:r>
            <a:r>
              <a:rPr lang="en-GB" sz="2400" b="1" dirty="0" smtClean="0">
                <a:solidFill>
                  <a:schemeClr val="bg1"/>
                </a:solidFill>
              </a:rPr>
              <a:t>tratifying risk for Coeliac disease in a large at-risk United </a:t>
            </a:r>
            <a:r>
              <a:rPr lang="en-GB" sz="2400" b="1" dirty="0">
                <a:solidFill>
                  <a:schemeClr val="bg1"/>
                </a:solidFill>
              </a:rPr>
              <a:t>S</a:t>
            </a:r>
            <a:r>
              <a:rPr lang="en-GB" sz="2400" b="1" dirty="0" smtClean="0">
                <a:solidFill>
                  <a:schemeClr val="bg1"/>
                </a:solidFill>
              </a:rPr>
              <a:t>tates population by using HLA alleles. </a:t>
            </a:r>
            <a:r>
              <a:rPr lang="en-GB" sz="2400" dirty="0" err="1" smtClean="0">
                <a:solidFill>
                  <a:schemeClr val="bg1"/>
                </a:solidFill>
              </a:rPr>
              <a:t>Pietzak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M., Schofield T., </a:t>
            </a:r>
            <a:r>
              <a:rPr lang="en-GB" sz="2400" dirty="0" err="1" smtClean="0">
                <a:solidFill>
                  <a:schemeClr val="bg1"/>
                </a:solidFill>
              </a:rPr>
              <a:t>McGinniss</a:t>
            </a:r>
            <a:r>
              <a:rPr lang="en-GB" sz="2400" dirty="0" smtClean="0">
                <a:solidFill>
                  <a:schemeClr val="bg1"/>
                </a:solidFill>
              </a:rPr>
              <a:t> M., and Nakamura R. </a:t>
            </a:r>
            <a:r>
              <a:rPr lang="en-GB" sz="2400" i="1" dirty="0" smtClean="0">
                <a:solidFill>
                  <a:schemeClr val="bg1"/>
                </a:solidFill>
              </a:rPr>
              <a:t>Clinical gastroenterology and hepatology </a:t>
            </a:r>
            <a:r>
              <a:rPr lang="en-GB" sz="2400" dirty="0" smtClean="0">
                <a:solidFill>
                  <a:schemeClr val="bg1"/>
                </a:solidFill>
              </a:rPr>
              <a:t>2009;7:966–971.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Clinical utility of </a:t>
            </a:r>
            <a:r>
              <a:rPr lang="en-GB" sz="2400" b="1" dirty="0" smtClean="0">
                <a:solidFill>
                  <a:schemeClr val="bg1"/>
                </a:solidFill>
              </a:rPr>
              <a:t>Coeliac </a:t>
            </a:r>
            <a:r>
              <a:rPr lang="en-GB" sz="2400" b="1" dirty="0">
                <a:solidFill>
                  <a:schemeClr val="bg1"/>
                </a:solidFill>
              </a:rPr>
              <a:t>disease associated HLA </a:t>
            </a:r>
            <a:r>
              <a:rPr lang="en-GB" sz="2400" b="1" dirty="0" smtClean="0">
                <a:solidFill>
                  <a:schemeClr val="bg1"/>
                </a:solidFill>
              </a:rPr>
              <a:t>testing. </a:t>
            </a:r>
            <a:r>
              <a:rPr lang="en-GB" sz="2400" dirty="0" err="1" smtClean="0">
                <a:solidFill>
                  <a:schemeClr val="bg1"/>
                </a:solidFill>
              </a:rPr>
              <a:t>Pallav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K., </a:t>
            </a:r>
            <a:r>
              <a:rPr lang="en-GB" sz="2400" dirty="0" err="1" smtClean="0">
                <a:solidFill>
                  <a:schemeClr val="bg1"/>
                </a:solidFill>
              </a:rPr>
              <a:t>Kabbani</a:t>
            </a:r>
            <a:r>
              <a:rPr lang="en-GB" sz="2400" dirty="0" smtClean="0">
                <a:solidFill>
                  <a:schemeClr val="bg1"/>
                </a:solidFill>
              </a:rPr>
              <a:t> T., Tariq S., </a:t>
            </a:r>
            <a:r>
              <a:rPr lang="en-GB" sz="2400" dirty="0" err="1" smtClean="0">
                <a:solidFill>
                  <a:schemeClr val="bg1"/>
                </a:solidFill>
              </a:rPr>
              <a:t>Vanga</a:t>
            </a:r>
            <a:r>
              <a:rPr lang="en-GB" sz="2400" dirty="0" smtClean="0">
                <a:solidFill>
                  <a:schemeClr val="bg1"/>
                </a:solidFill>
              </a:rPr>
              <a:t> R., Kelly C., </a:t>
            </a:r>
            <a:r>
              <a:rPr lang="en-GB" sz="2400" dirty="0">
                <a:solidFill>
                  <a:schemeClr val="bg1"/>
                </a:solidFill>
              </a:rPr>
              <a:t>and </a:t>
            </a:r>
            <a:r>
              <a:rPr lang="en-GB" sz="2400" dirty="0" err="1" smtClean="0">
                <a:solidFill>
                  <a:schemeClr val="bg1"/>
                </a:solidFill>
              </a:rPr>
              <a:t>Leffler</a:t>
            </a:r>
            <a:r>
              <a:rPr lang="en-GB" sz="2400" dirty="0" smtClean="0">
                <a:solidFill>
                  <a:schemeClr val="bg1"/>
                </a:solidFill>
              </a:rPr>
              <a:t> D. </a:t>
            </a:r>
            <a:r>
              <a:rPr lang="en-GB" sz="2400" i="1" dirty="0">
                <a:solidFill>
                  <a:schemeClr val="bg1"/>
                </a:solidFill>
              </a:rPr>
              <a:t>Dig </a:t>
            </a:r>
            <a:r>
              <a:rPr lang="en-GB" sz="2400" i="1" dirty="0" smtClean="0">
                <a:solidFill>
                  <a:schemeClr val="bg1"/>
                </a:solidFill>
              </a:rPr>
              <a:t>Dis </a:t>
            </a:r>
            <a:r>
              <a:rPr lang="en-GB" sz="2400" i="1" dirty="0">
                <a:solidFill>
                  <a:schemeClr val="bg1"/>
                </a:solidFill>
              </a:rPr>
              <a:t>Sci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GB" sz="2400" dirty="0" smtClean="0">
                <a:solidFill>
                  <a:schemeClr val="bg1"/>
                </a:solidFill>
              </a:rPr>
              <a:t>2014; 59: 2199–2206.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Diagnosing </a:t>
            </a:r>
            <a:r>
              <a:rPr lang="en-GB" sz="2400" b="1" dirty="0" smtClean="0">
                <a:solidFill>
                  <a:schemeClr val="bg1"/>
                </a:solidFill>
              </a:rPr>
              <a:t>Coeliac </a:t>
            </a:r>
            <a:r>
              <a:rPr lang="en-GB" sz="2400" b="1" dirty="0">
                <a:solidFill>
                  <a:schemeClr val="bg1"/>
                </a:solidFill>
              </a:rPr>
              <a:t>disease and the potential for serological </a:t>
            </a:r>
            <a:r>
              <a:rPr lang="en-GB" sz="2400" b="1" dirty="0" smtClean="0">
                <a:solidFill>
                  <a:schemeClr val="bg1"/>
                </a:solidFill>
              </a:rPr>
              <a:t>markers.  </a:t>
            </a:r>
            <a:r>
              <a:rPr lang="en-GB" sz="2400" dirty="0" err="1" smtClean="0">
                <a:solidFill>
                  <a:schemeClr val="bg1"/>
                </a:solidFill>
              </a:rPr>
              <a:t>Husby</a:t>
            </a:r>
            <a:r>
              <a:rPr lang="en-GB" sz="2400" dirty="0" smtClean="0">
                <a:solidFill>
                  <a:schemeClr val="bg1"/>
                </a:solidFill>
              </a:rPr>
              <a:t> S., Murray J. 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i="1" dirty="0" smtClean="0">
                <a:solidFill>
                  <a:schemeClr val="bg1"/>
                </a:solidFill>
              </a:rPr>
              <a:t>Nature Review in Gastroenterology and Hepatology 2014; </a:t>
            </a:r>
            <a:r>
              <a:rPr lang="sv-SE" sz="2400" dirty="0" smtClean="0">
                <a:solidFill>
                  <a:schemeClr val="bg1"/>
                </a:solidFill>
              </a:rPr>
              <a:t>11: 655–663.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0512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References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9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Schemes 1B, 5A, 5B,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7, 8</a:t>
            </a:r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896938" y="2349500"/>
            <a:ext cx="77993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Steering Committee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Q&amp;A Session  </a:t>
            </a:r>
            <a:endParaRPr lang="en-US" altLang="en-US" sz="5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Scheme Performance – UK&amp;I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34799"/>
              </p:ext>
            </p:extLst>
          </p:nvPr>
        </p:nvGraphicFramePr>
        <p:xfrm>
          <a:off x="1765884" y="908720"/>
          <a:ext cx="6374231" cy="5191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014">
                  <a:extLst>
                    <a:ext uri="{9D8B030D-6E8A-4147-A177-3AD203B41FA5}">
                      <a16:colId xmlns:a16="http://schemas.microsoft.com/office/drawing/2014/main" val="295791821"/>
                    </a:ext>
                  </a:extLst>
                </a:gridCol>
                <a:gridCol w="667014">
                  <a:extLst>
                    <a:ext uri="{9D8B030D-6E8A-4147-A177-3AD203B41FA5}">
                      <a16:colId xmlns:a16="http://schemas.microsoft.com/office/drawing/2014/main" val="3144333079"/>
                    </a:ext>
                  </a:extLst>
                </a:gridCol>
              </a:tblGrid>
              <a:tr h="27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1A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1B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2A Without DTT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2A With DTT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2B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3 Class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3 Class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4A1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4A1i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61597"/>
                  </a:ext>
                </a:extLst>
              </a:tr>
              <a:tr h="247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4A2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6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767651"/>
                  </a:ext>
                </a:extLst>
              </a:tr>
              <a:tr h="281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26325"/>
                  </a:ext>
                </a:extLst>
              </a:tr>
              <a:tr h="281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Scheme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GB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18821"/>
                  </a:ext>
                </a:extLst>
              </a:tr>
              <a:tr h="2818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GB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5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052736"/>
            <a:ext cx="91440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5400" b="1" dirty="0">
              <a:solidFill>
                <a:prstClr val="white"/>
              </a:solidFill>
              <a:latin typeface="Calibri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altLang="en-US" sz="5400" dirty="0">
                <a:solidFill>
                  <a:prstClr val="white"/>
                </a:solidFill>
                <a:latin typeface="Calibri"/>
                <a:cs typeface="Arial" charset="0"/>
              </a:rPr>
              <a:t>EDXM Scheme</a:t>
            </a:r>
            <a:r>
              <a:rPr lang="en-GB" altLang="en-US" sz="6600" dirty="0">
                <a:solidFill>
                  <a:prstClr val="white"/>
                </a:solidFill>
                <a:latin typeface="Calibri"/>
                <a:cs typeface="Arial" charset="0"/>
              </a:rPr>
              <a:t/>
            </a:r>
            <a:br>
              <a:rPr lang="en-GB" altLang="en-US" sz="6600" dirty="0">
                <a:solidFill>
                  <a:prstClr val="white"/>
                </a:solidFill>
                <a:latin typeface="Calibri"/>
                <a:cs typeface="Arial" charset="0"/>
              </a:rPr>
            </a:br>
            <a:r>
              <a:rPr lang="en-GB" altLang="en-US" sz="3000" i="1" dirty="0">
                <a:solidFill>
                  <a:prstClr val="white"/>
                </a:solidFill>
                <a:latin typeface="Calibri"/>
                <a:cs typeface="Arial" charset="0"/>
              </a:rPr>
              <a:t>Incorporating </a:t>
            </a:r>
            <a:r>
              <a:rPr lang="en-GB" altLang="en-US" sz="3000" i="1" dirty="0" err="1">
                <a:solidFill>
                  <a:prstClr val="white"/>
                </a:solidFill>
                <a:latin typeface="Calibri"/>
                <a:cs typeface="Arial" charset="0"/>
              </a:rPr>
              <a:t>Crossmatching</a:t>
            </a:r>
            <a:r>
              <a:rPr lang="en-GB" altLang="en-US" sz="3000" i="1" dirty="0">
                <a:solidFill>
                  <a:prstClr val="white"/>
                </a:solidFill>
                <a:latin typeface="Calibri"/>
                <a:cs typeface="Arial" charset="0"/>
              </a:rPr>
              <a:t>, HLA Typing and Antibody Detection/Specification</a:t>
            </a:r>
            <a:endParaRPr lang="en-US" sz="3000" i="1" dirty="0">
              <a:solidFill>
                <a:prstClr val="white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7096" y="5085184"/>
            <a:ext cx="2592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white"/>
                </a:solidFill>
                <a:latin typeface="Calibri"/>
              </a:rPr>
              <a:t>Tracey Rees</a:t>
            </a:r>
          </a:p>
        </p:txBody>
      </p:sp>
    </p:spTree>
    <p:extLst>
      <p:ext uri="{BB962C8B-B14F-4D97-AF65-F5344CB8AC3E}">
        <p14:creationId xmlns:p14="http://schemas.microsoft.com/office/powerpoint/2010/main" val="14366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144000" cy="836712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‘Whole Process’ EQA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728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en-GB" sz="3800" dirty="0">
                <a:solidFill>
                  <a:schemeClr val="bg1"/>
                </a:solidFill>
              </a:rPr>
              <a:t>UK NEQAS for H&amp;I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Scheme 1A, 4A1, 4A2 – HLA Typing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Scheme 6 – HLA Antibody Detection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Scheme 3 – HLA Antibody Specification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Schemes 2A and 2B – Crossmatching</a:t>
            </a:r>
          </a:p>
          <a:p>
            <a:pPr lvl="1"/>
            <a:r>
              <a:rPr lang="en-GB" sz="3300" dirty="0">
                <a:solidFill>
                  <a:schemeClr val="bg1"/>
                </a:solidFill>
              </a:rPr>
              <a:t>Solid Organ Interpretive Scenarios (Paper based)</a:t>
            </a:r>
          </a:p>
          <a:p>
            <a:pPr lvl="1"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29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3600" i="1" dirty="0">
                <a:solidFill>
                  <a:schemeClr val="bg1"/>
                </a:solidFill>
              </a:rPr>
              <a:t>“Schemes should relate more closely to clinical scenarios rather than testing individual test assays.”</a:t>
            </a:r>
          </a:p>
          <a:p>
            <a:pPr>
              <a:buNone/>
            </a:pPr>
            <a:endParaRPr lang="en-GB" sz="2900" dirty="0">
              <a:solidFill>
                <a:schemeClr val="bg1"/>
              </a:solidFill>
            </a:endParaRPr>
          </a:p>
          <a:p>
            <a:r>
              <a:rPr lang="en-GB" sz="3800" dirty="0">
                <a:solidFill>
                  <a:schemeClr val="bg1"/>
                </a:solidFill>
              </a:rPr>
              <a:t>Clinical decision making based on results from multiple assays</a:t>
            </a:r>
          </a:p>
          <a:p>
            <a:r>
              <a:rPr lang="en-GB" sz="3800" dirty="0">
                <a:solidFill>
                  <a:schemeClr val="bg1"/>
                </a:solidFill>
              </a:rPr>
              <a:t>Each assay only gives part of the picture</a:t>
            </a:r>
          </a:p>
          <a:p>
            <a:r>
              <a:rPr lang="en-GB" sz="3800" dirty="0">
                <a:solidFill>
                  <a:schemeClr val="bg1"/>
                </a:solidFill>
              </a:rPr>
              <a:t>Results from one assay can influence the interpretation of another</a:t>
            </a:r>
          </a:p>
          <a:p>
            <a:r>
              <a:rPr lang="en-GB" sz="3800" dirty="0">
                <a:solidFill>
                  <a:schemeClr val="bg1"/>
                </a:solidFill>
              </a:rPr>
              <a:t>Variation between centres</a:t>
            </a:r>
          </a:p>
          <a:p>
            <a:pPr lvl="1"/>
            <a:r>
              <a:rPr lang="en-GB" sz="3600" dirty="0">
                <a:solidFill>
                  <a:schemeClr val="bg1"/>
                </a:solidFill>
              </a:rPr>
              <a:t>Sensitivity/cut offs</a:t>
            </a:r>
          </a:p>
          <a:p>
            <a:pPr lvl="1"/>
            <a:r>
              <a:rPr lang="en-GB" sz="3600" dirty="0">
                <a:solidFill>
                  <a:schemeClr val="bg1"/>
                </a:solidFill>
              </a:rPr>
              <a:t>Assay repertoires</a:t>
            </a:r>
          </a:p>
        </p:txBody>
      </p:sp>
    </p:spTree>
    <p:extLst>
      <p:ext uri="{BB962C8B-B14F-4D97-AF65-F5344CB8AC3E}">
        <p14:creationId xmlns:p14="http://schemas.microsoft.com/office/powerpoint/2010/main" val="32786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F:\users\LGardner\My stuff\Not needed\Untitled1 - Copy.png"/>
          <p:cNvPicPr>
            <a:picLocks noChangeAspect="1" noChangeArrowheads="1"/>
          </p:cNvPicPr>
          <p:nvPr/>
        </p:nvPicPr>
        <p:blipFill>
          <a:blip r:embed="rId2" cstate="print"/>
          <a:srcRect t="21650" b="27950"/>
          <a:stretch>
            <a:fillRect/>
          </a:stretch>
        </p:blipFill>
        <p:spPr bwMode="auto">
          <a:xfrm>
            <a:off x="381000" y="3401616"/>
            <a:ext cx="9144000" cy="3456384"/>
          </a:xfrm>
          <a:prstGeom prst="rect">
            <a:avLst/>
          </a:prstGeom>
          <a:noFill/>
        </p:spPr>
      </p:pic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3656857" y="2276873"/>
            <a:ext cx="2664295" cy="2592287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GB" sz="2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Crossmatching</a:t>
            </a: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i="1" dirty="0">
              <a:solidFill>
                <a:prstClr val="black"/>
              </a:solidFill>
              <a:latin typeface="Calibri"/>
            </a:endParaRPr>
          </a:p>
          <a:p>
            <a:pPr algn="ctr">
              <a:spcAft>
                <a:spcPts val="1000"/>
              </a:spcAft>
            </a:pPr>
            <a:endParaRPr lang="en-GB" sz="1100" i="1" dirty="0">
              <a:solidFill>
                <a:prstClr val="black"/>
              </a:solidFill>
              <a:latin typeface="Calibri"/>
            </a:endParaRPr>
          </a:p>
          <a:p>
            <a:pPr algn="ctr">
              <a:spcAft>
                <a:spcPts val="1000"/>
              </a:spcAft>
            </a:pPr>
            <a:endParaRPr lang="en-GB" sz="1200" i="1" dirty="0">
              <a:solidFill>
                <a:prstClr val="black"/>
              </a:solidFill>
              <a:latin typeface="Calibri"/>
            </a:endParaRPr>
          </a:p>
          <a:p>
            <a:pPr algn="ctr">
              <a:spcAft>
                <a:spcPts val="1000"/>
              </a:spcAft>
            </a:pPr>
            <a:endParaRPr lang="en-GB" sz="1200" i="1" dirty="0">
              <a:solidFill>
                <a:prstClr val="black"/>
              </a:solidFill>
              <a:latin typeface="Calibri"/>
            </a:endParaRPr>
          </a:p>
          <a:p>
            <a:pPr algn="ctr">
              <a:spcAft>
                <a:spcPts val="1000"/>
              </a:spcAft>
            </a:pPr>
            <a:endParaRPr lang="en-GB" sz="1400" i="1" dirty="0">
              <a:solidFill>
                <a:prstClr val="black"/>
              </a:solidFill>
              <a:latin typeface="Calibri"/>
            </a:endParaRPr>
          </a:p>
          <a:p>
            <a:pPr algn="ctr">
              <a:spcAft>
                <a:spcPts val="1000"/>
              </a:spcAft>
            </a:pPr>
            <a:r>
              <a:rPr lang="en-GB" sz="1600" i="1" dirty="0">
                <a:solidFill>
                  <a:prstClr val="black"/>
                </a:solidFill>
                <a:latin typeface="Calibri"/>
              </a:rPr>
              <a:t>(Schemes 2A&amp;2B)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632520" y="2276872"/>
            <a:ext cx="2736304" cy="2592288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GB" sz="2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HLA Typing</a:t>
            </a:r>
            <a:endParaRPr lang="en-GB" sz="20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000" i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000" i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i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GB" sz="16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(Schemes 4A1&amp;4A2)</a:t>
            </a:r>
          </a:p>
          <a:p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792760" y="404664"/>
            <a:ext cx="4412332" cy="1368152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Educational Scheme Distribution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2864768" y="836712"/>
            <a:ext cx="2088232" cy="792088"/>
          </a:xfrm>
          <a:prstGeom prst="rect">
            <a:avLst/>
          </a:prstGeom>
          <a:solidFill>
            <a:srgbClr val="F66A6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‘Donor’ Sample</a:t>
            </a:r>
            <a:endParaRPr lang="en-GB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1 x Whole Blood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5097016" y="836712"/>
            <a:ext cx="2016224" cy="7920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‘Patient’ Samples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 x Serum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3008784" y="5589240"/>
            <a:ext cx="3960440" cy="864096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Clinical Interpretation</a:t>
            </a:r>
          </a:p>
          <a:p>
            <a:pPr algn="ctr">
              <a:spcAft>
                <a:spcPts val="1000"/>
              </a:spcAft>
            </a:pPr>
            <a:r>
              <a:rPr lang="en-GB" sz="24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Transplant Risk Stratification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6609184" y="2276872"/>
            <a:ext cx="2664296" cy="2592288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GB" sz="20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Antibody Detection/ Specification</a:t>
            </a:r>
            <a:endParaRPr lang="en-GB" sz="20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6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GB" sz="1600" i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(Schemes 3&amp;6)</a:t>
            </a:r>
            <a:endParaRPr lang="en-GB" sz="1100" i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endParaRPr lang="en-GB" sz="1100" b="1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6825208" y="2996952"/>
            <a:ext cx="1080120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CDC</a:t>
            </a: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7329264" y="3717032"/>
            <a:ext cx="1296144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Luminex</a:t>
            </a: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8049344" y="2996952"/>
            <a:ext cx="1080120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ELISA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0" name="AutoShape 36"/>
          <p:cNvCxnSpPr>
            <a:cxnSpLocks noChangeShapeType="1"/>
            <a:endCxn id="1048" idx="0"/>
          </p:cNvCxnSpPr>
          <p:nvPr/>
        </p:nvCxnSpPr>
        <p:spPr bwMode="auto">
          <a:xfrm flipH="1">
            <a:off x="2000672" y="1628800"/>
            <a:ext cx="1557140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1" name="AutoShape 37"/>
          <p:cNvCxnSpPr>
            <a:cxnSpLocks noChangeShapeType="1"/>
            <a:endCxn id="1056" idx="0"/>
          </p:cNvCxnSpPr>
          <p:nvPr/>
        </p:nvCxnSpPr>
        <p:spPr bwMode="auto">
          <a:xfrm flipH="1">
            <a:off x="4989004" y="1628800"/>
            <a:ext cx="864096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2" name="AutoShape 38"/>
          <p:cNvCxnSpPr>
            <a:cxnSpLocks noChangeShapeType="1"/>
            <a:endCxn id="1056" idx="0"/>
          </p:cNvCxnSpPr>
          <p:nvPr/>
        </p:nvCxnSpPr>
        <p:spPr bwMode="auto">
          <a:xfrm>
            <a:off x="3944888" y="1628800"/>
            <a:ext cx="1044116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3" name="AutoShape 39"/>
          <p:cNvCxnSpPr>
            <a:cxnSpLocks noChangeShapeType="1"/>
            <a:endCxn id="1054" idx="0"/>
          </p:cNvCxnSpPr>
          <p:nvPr/>
        </p:nvCxnSpPr>
        <p:spPr bwMode="auto">
          <a:xfrm>
            <a:off x="6249144" y="1628800"/>
            <a:ext cx="1692188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4" name="AutoShape 40"/>
          <p:cNvCxnSpPr>
            <a:cxnSpLocks noChangeShapeType="1"/>
          </p:cNvCxnSpPr>
          <p:nvPr/>
        </p:nvCxnSpPr>
        <p:spPr bwMode="auto">
          <a:xfrm>
            <a:off x="3008784" y="4869160"/>
            <a:ext cx="1728192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5" name="AutoShape 41"/>
          <p:cNvCxnSpPr>
            <a:cxnSpLocks noChangeShapeType="1"/>
            <a:stCxn id="1056" idx="2"/>
            <a:endCxn id="1057" idx="0"/>
          </p:cNvCxnSpPr>
          <p:nvPr/>
        </p:nvCxnSpPr>
        <p:spPr bwMode="auto">
          <a:xfrm>
            <a:off x="4989004" y="4869160"/>
            <a:ext cx="0" cy="7200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6" name="AutoShape 42"/>
          <p:cNvCxnSpPr>
            <a:cxnSpLocks noChangeShapeType="1"/>
          </p:cNvCxnSpPr>
          <p:nvPr/>
        </p:nvCxnSpPr>
        <p:spPr bwMode="auto">
          <a:xfrm flipH="1">
            <a:off x="5241032" y="4869160"/>
            <a:ext cx="1726308" cy="7200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3800872" y="3140968"/>
            <a:ext cx="108012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CDCXM</a:t>
            </a: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5097016" y="3140968"/>
            <a:ext cx="1080120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FCXM</a:t>
            </a: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848544" y="2924944"/>
            <a:ext cx="1080120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PCR-SSP</a:t>
            </a: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1424608" y="364502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SBT</a:t>
            </a: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2072680" y="2924944"/>
            <a:ext cx="1080120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PCR-SSO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2018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73374"/>
            <a:ext cx="9282236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32 participants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not all labs reported results for all tests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100% agreement on HLA type 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except DRB4 with some labs reporting absence or no result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42862"/>
              </p:ext>
            </p:extLst>
          </p:nvPr>
        </p:nvGraphicFramePr>
        <p:xfrm>
          <a:off x="1352600" y="3645024"/>
          <a:ext cx="7344815" cy="2035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391">
                  <a:extLst>
                    <a:ext uri="{9D8B030D-6E8A-4147-A177-3AD203B41FA5}">
                      <a16:colId xmlns:a16="http://schemas.microsoft.com/office/drawing/2014/main" val="2234522976"/>
                    </a:ext>
                  </a:extLst>
                </a:gridCol>
                <a:gridCol w="618602">
                  <a:extLst>
                    <a:ext uri="{9D8B030D-6E8A-4147-A177-3AD203B41FA5}">
                      <a16:colId xmlns:a16="http://schemas.microsoft.com/office/drawing/2014/main" val="2106379120"/>
                    </a:ext>
                  </a:extLst>
                </a:gridCol>
                <a:gridCol w="665643">
                  <a:extLst>
                    <a:ext uri="{9D8B030D-6E8A-4147-A177-3AD203B41FA5}">
                      <a16:colId xmlns:a16="http://schemas.microsoft.com/office/drawing/2014/main" val="1674601603"/>
                    </a:ext>
                  </a:extLst>
                </a:gridCol>
                <a:gridCol w="633498">
                  <a:extLst>
                    <a:ext uri="{9D8B030D-6E8A-4147-A177-3AD203B41FA5}">
                      <a16:colId xmlns:a16="http://schemas.microsoft.com/office/drawing/2014/main" val="1901305300"/>
                    </a:ext>
                  </a:extLst>
                </a:gridCol>
                <a:gridCol w="664076">
                  <a:extLst>
                    <a:ext uri="{9D8B030D-6E8A-4147-A177-3AD203B41FA5}">
                      <a16:colId xmlns:a16="http://schemas.microsoft.com/office/drawing/2014/main" val="2400479826"/>
                    </a:ext>
                  </a:extLst>
                </a:gridCol>
                <a:gridCol w="663292">
                  <a:extLst>
                    <a:ext uri="{9D8B030D-6E8A-4147-A177-3AD203B41FA5}">
                      <a16:colId xmlns:a16="http://schemas.microsoft.com/office/drawing/2014/main" val="3825493024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3697508053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1153271221"/>
                    </a:ext>
                  </a:extLst>
                </a:gridCol>
                <a:gridCol w="660939">
                  <a:extLst>
                    <a:ext uri="{9D8B030D-6E8A-4147-A177-3AD203B41FA5}">
                      <a16:colId xmlns:a16="http://schemas.microsoft.com/office/drawing/2014/main" val="2472193975"/>
                    </a:ext>
                  </a:extLst>
                </a:gridCol>
                <a:gridCol w="789520">
                  <a:extLst>
                    <a:ext uri="{9D8B030D-6E8A-4147-A177-3AD203B41FA5}">
                      <a16:colId xmlns:a16="http://schemas.microsoft.com/office/drawing/2014/main" val="3467443097"/>
                    </a:ext>
                  </a:extLst>
                </a:gridCol>
              </a:tblGrid>
              <a:tr h="33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DRB1*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DRB4*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DQA1*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DQB1*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DPA1*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DPB1*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34291"/>
                  </a:ext>
                </a:extLst>
              </a:tr>
              <a:tr h="33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24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45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06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04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01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01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01:01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010150"/>
                  </a:ext>
                </a:extLst>
              </a:tr>
              <a:tr h="33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26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40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-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03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</a:rPr>
                        <a:t>03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04:02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080879"/>
                  </a:ext>
                </a:extLst>
              </a:tr>
              <a:tr h="3339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Number of reports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</a:t>
                      </a:r>
                      <a:r>
                        <a:rPr lang="en-GB" sz="1400" baseline="30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364508"/>
                  </a:ext>
                </a:extLst>
              </a:tr>
              <a:tr h="667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% Labs in consensus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100</a:t>
                      </a:r>
                      <a:r>
                        <a:rPr lang="en-GB" sz="1400" dirty="0">
                          <a:effectLst/>
                        </a:rPr>
                        <a:t>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76%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059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44488" y="692696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Method Pages</a:t>
            </a:r>
            <a:endParaRPr lang="en-GB" sz="2000" dirty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Complete </a:t>
            </a:r>
            <a:r>
              <a:rPr lang="en-GB" sz="2000" dirty="0">
                <a:solidFill>
                  <a:schemeClr val="bg1"/>
                </a:solidFill>
              </a:rPr>
              <a:t>your laboratory testing methods by completing the methodology questions</a:t>
            </a:r>
            <a:r>
              <a:rPr lang="en-GB" sz="2000" dirty="0" smtClean="0">
                <a:solidFill>
                  <a:schemeClr val="bg1"/>
                </a:solidFill>
              </a:rPr>
              <a:t>.  This only needs to be completed once, you can then skip to results entry on subsequent samples.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</a:rPr>
              <a:t>View/Save/Print Entered Results</a:t>
            </a:r>
            <a:endParaRPr lang="en-GB" sz="2000" dirty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Select </a:t>
            </a:r>
            <a:r>
              <a:rPr lang="en-GB" sz="2000" dirty="0">
                <a:solidFill>
                  <a:srgbClr val="0000FF"/>
                </a:solidFill>
              </a:rPr>
              <a:t>Results</a:t>
            </a:r>
            <a:r>
              <a:rPr lang="en-GB" sz="2000" dirty="0">
                <a:solidFill>
                  <a:schemeClr val="bg1"/>
                </a:solidFill>
              </a:rPr>
              <a:t> from the main menu and </a:t>
            </a:r>
            <a:r>
              <a:rPr lang="en-GB" sz="2000" dirty="0">
                <a:solidFill>
                  <a:srgbClr val="0000FF"/>
                </a:solidFill>
              </a:rPr>
              <a:t>Pending Results </a:t>
            </a:r>
            <a:r>
              <a:rPr lang="en-GB" sz="2000" dirty="0">
                <a:solidFill>
                  <a:schemeClr val="bg1"/>
                </a:solidFill>
              </a:rPr>
              <a:t>or </a:t>
            </a:r>
            <a:r>
              <a:rPr lang="en-GB" sz="2000" dirty="0">
                <a:solidFill>
                  <a:srgbClr val="0000FF"/>
                </a:solidFill>
              </a:rPr>
              <a:t>All Results</a:t>
            </a:r>
            <a:r>
              <a:rPr lang="en-GB" sz="2000" dirty="0">
                <a:solidFill>
                  <a:schemeClr val="bg1"/>
                </a:solidFill>
              </a:rPr>
              <a:t>. 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Click </a:t>
            </a:r>
            <a:r>
              <a:rPr lang="en-GB" sz="2000" dirty="0">
                <a:solidFill>
                  <a:schemeClr val="bg1"/>
                </a:solidFill>
              </a:rPr>
              <a:t>on the blue highlighted scheme name in the ‘result entry’ tables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3713" y="0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Portal: Result Entry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9905" b="8445"/>
          <a:stretch/>
        </p:blipFill>
        <p:spPr bwMode="auto">
          <a:xfrm>
            <a:off x="1936433" y="3212976"/>
            <a:ext cx="5731510" cy="26308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2357985">
            <a:off x="2707390" y="4783791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Serum 1 Results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875047"/>
              </p:ext>
            </p:extLst>
          </p:nvPr>
        </p:nvGraphicFramePr>
        <p:xfrm>
          <a:off x="272481" y="1600200"/>
          <a:ext cx="9000999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33">
                  <a:extLst>
                    <a:ext uri="{9D8B030D-6E8A-4147-A177-3AD203B41FA5}">
                      <a16:colId xmlns:a16="http://schemas.microsoft.com/office/drawing/2014/main" val="3271847147"/>
                    </a:ext>
                  </a:extLst>
                </a:gridCol>
                <a:gridCol w="1572174">
                  <a:extLst>
                    <a:ext uri="{9D8B030D-6E8A-4147-A177-3AD203B41FA5}">
                      <a16:colId xmlns:a16="http://schemas.microsoft.com/office/drawing/2014/main" val="1396243671"/>
                    </a:ext>
                  </a:extLst>
                </a:gridCol>
                <a:gridCol w="1596508">
                  <a:extLst>
                    <a:ext uri="{9D8B030D-6E8A-4147-A177-3AD203B41FA5}">
                      <a16:colId xmlns:a16="http://schemas.microsoft.com/office/drawing/2014/main" val="1743891571"/>
                    </a:ext>
                  </a:extLst>
                </a:gridCol>
                <a:gridCol w="3732084">
                  <a:extLst>
                    <a:ext uri="{9D8B030D-6E8A-4147-A177-3AD203B41FA5}">
                      <a16:colId xmlns:a16="http://schemas.microsoft.com/office/drawing/2014/main" val="2259356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% Consensus</a:t>
                      </a:r>
                    </a:p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HLA Class I Antibodies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84%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labs reported negative (143, 190, 238, 260, 262)</a:t>
                      </a:r>
                      <a:endParaRPr lang="en-GB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5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HLA Class II Antibodies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4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DSA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97% (28/29)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Huge</a:t>
                      </a:r>
                      <a:r>
                        <a:rPr lang="en-GB" sz="1200" baseline="0" dirty="0" smtClean="0"/>
                        <a:t> range in MFI reported e.g. DR4 3,287-17,567</a:t>
                      </a:r>
                    </a:p>
                    <a:p>
                      <a:r>
                        <a:rPr lang="en-GB" sz="1200" baseline="0" dirty="0" smtClean="0"/>
                        <a:t>DSA included A24, Cw6, DR4, DR7, DQ8, DR53 and DQA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52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CDC XM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Negative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 (15/15)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14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FCXM T Cell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Not Assessed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65.4% (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17/26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65.4% positive, 34.6% negative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FCXM B Cell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86.4% (19/23)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Lab 14, 112 reported negative, Lab</a:t>
                      </a:r>
                      <a:r>
                        <a:rPr lang="en-GB" sz="1200" baseline="0" dirty="0" smtClean="0"/>
                        <a:t> 28, 54 reported equivocal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51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Transplant Risk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Contraindication/High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62% (18/29)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11 labs reported medium</a:t>
                      </a:r>
                      <a:r>
                        <a:rPr lang="en-GB" sz="1200" baseline="0" dirty="0" smtClean="0"/>
                        <a:t> risk</a:t>
                      </a:r>
                      <a:r>
                        <a:rPr lang="en-GB" sz="1200" dirty="0" smtClean="0"/>
                        <a:t> (9, 11, 24, 38, 48, 54, 62, 112, 149, 238, 262)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05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38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Serum 2 Results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189165"/>
              </p:ext>
            </p:extLst>
          </p:nvPr>
        </p:nvGraphicFramePr>
        <p:xfrm>
          <a:off x="632520" y="1412776"/>
          <a:ext cx="8867328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063">
                  <a:extLst>
                    <a:ext uri="{9D8B030D-6E8A-4147-A177-3AD203B41FA5}">
                      <a16:colId xmlns:a16="http://schemas.microsoft.com/office/drawing/2014/main" val="3271847147"/>
                    </a:ext>
                  </a:extLst>
                </a:gridCol>
                <a:gridCol w="1620705">
                  <a:extLst>
                    <a:ext uri="{9D8B030D-6E8A-4147-A177-3AD203B41FA5}">
                      <a16:colId xmlns:a16="http://schemas.microsoft.com/office/drawing/2014/main" val="139624367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74389157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259356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% Consensus</a:t>
                      </a:r>
                    </a:p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HLA Class I Antibodies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5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HLA Class II Antibodies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4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DSA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96.6% (28/29)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Huge</a:t>
                      </a:r>
                      <a:r>
                        <a:rPr lang="en-GB" sz="1200" baseline="0" dirty="0" smtClean="0"/>
                        <a:t> range in MFI reported e.g. DQ2 9,025-34,845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DSA included B45, DR7, DQ2, DQ8, DR53, DPB1*01:01, DPB1*04:02, DQA and DPA</a:t>
                      </a:r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52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CDC XM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 cell</a:t>
                      </a:r>
                      <a:r>
                        <a:rPr lang="en-GB" sz="1600" baseline="0" dirty="0" smtClean="0"/>
                        <a:t> Positive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T cell Negative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 (15/15)</a:t>
                      </a:r>
                    </a:p>
                    <a:p>
                      <a:pPr algn="ctr"/>
                      <a:r>
                        <a:rPr lang="en-GB" sz="1600" dirty="0" smtClean="0"/>
                        <a:t>92.3% (12/13)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PBL</a:t>
                      </a:r>
                      <a:r>
                        <a:rPr lang="en-GB" sz="1200" baseline="0" dirty="0" smtClean="0"/>
                        <a:t> –DTT 80% Positive, +DTT Not Assessed (57% Positive)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14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FCXM T Cell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Negative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84.6% (22/26)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 Labs reported Positive</a:t>
                      </a:r>
                      <a:r>
                        <a:rPr lang="en-GB" sz="1200" baseline="0" dirty="0" smtClean="0"/>
                        <a:t> (Lab 11, 19, 20 and 38), 1 reported Equivocal (Lab 122)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FCXM B Cell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 (25/25)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51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Transplant Risk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Contraindication/High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97% (28/29)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One Lab (195) reported medium risk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05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Serum 3 Results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530919"/>
              </p:ext>
            </p:extLst>
          </p:nvPr>
        </p:nvGraphicFramePr>
        <p:xfrm>
          <a:off x="838201" y="1600200"/>
          <a:ext cx="8589097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>
                  <a:extLst>
                    <a:ext uri="{9D8B030D-6E8A-4147-A177-3AD203B41FA5}">
                      <a16:colId xmlns:a16="http://schemas.microsoft.com/office/drawing/2014/main" val="3271847147"/>
                    </a:ext>
                  </a:extLst>
                </a:gridCol>
                <a:gridCol w="1593977">
                  <a:extLst>
                    <a:ext uri="{9D8B030D-6E8A-4147-A177-3AD203B41FA5}">
                      <a16:colId xmlns:a16="http://schemas.microsoft.com/office/drawing/2014/main" val="1396243671"/>
                    </a:ext>
                  </a:extLst>
                </a:gridCol>
                <a:gridCol w="1399024">
                  <a:extLst>
                    <a:ext uri="{9D8B030D-6E8A-4147-A177-3AD203B41FA5}">
                      <a16:colId xmlns:a16="http://schemas.microsoft.com/office/drawing/2014/main" val="1743891571"/>
                    </a:ext>
                  </a:extLst>
                </a:gridCol>
                <a:gridCol w="3497520">
                  <a:extLst>
                    <a:ext uri="{9D8B030D-6E8A-4147-A177-3AD203B41FA5}">
                      <a16:colId xmlns:a16="http://schemas.microsoft.com/office/drawing/2014/main" val="2259356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% Consensus</a:t>
                      </a:r>
                    </a:p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HLA Class I Antibodies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94%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5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HLA Class II Antibodies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Positive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4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DSA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Yes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86.2% (25/29)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DSA included A24, A26, B60,</a:t>
                      </a:r>
                      <a:r>
                        <a:rPr lang="en-GB" sz="1200" baseline="0" dirty="0" smtClean="0"/>
                        <a:t> B45, Cw6, Cw10, DR4, DR7, DQ2, DQ8, DPB1*04:02, DQA and DPA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52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CDC XM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148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FCXM T Cell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Not</a:t>
                      </a:r>
                      <a:r>
                        <a:rPr lang="en-GB" sz="1600" baseline="0" dirty="0" smtClean="0"/>
                        <a:t> Assessed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66.7% (18/27)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66.7% reported</a:t>
                      </a:r>
                      <a:r>
                        <a:rPr lang="en-GB" sz="1200" baseline="0" dirty="0" smtClean="0"/>
                        <a:t> Negative, 33.3% Positive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FCXM B Cell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Not</a:t>
                      </a:r>
                      <a:r>
                        <a:rPr lang="en-GB" sz="1600" baseline="0" dirty="0" smtClean="0"/>
                        <a:t> Assessed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58.3% (14/24)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58.3% reported</a:t>
                      </a:r>
                      <a:r>
                        <a:rPr lang="en-GB" sz="1200" baseline="0" dirty="0" smtClean="0"/>
                        <a:t> Negative, 41.7% Positive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51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Transplant Risk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Medium Risk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55% (16/29)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 labs reported</a:t>
                      </a:r>
                      <a:r>
                        <a:rPr lang="en-GB" sz="1200" baseline="0" dirty="0" smtClean="0"/>
                        <a:t> a low risk</a:t>
                      </a:r>
                      <a:r>
                        <a:rPr lang="en-GB" sz="1200" dirty="0" smtClean="0"/>
                        <a:t> (15, 23, 34, 39, 149, 194, 260), 3 a high risk (28, 48, 58) and 5 a contraindication (122, 162, 195, 220, 284)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05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849544" cy="1143000"/>
          </a:xfrm>
        </p:spPr>
        <p:txBody>
          <a:bodyPr/>
          <a:lstStyle/>
          <a:p>
            <a:r>
              <a:rPr lang="en-GB" sz="3500" b="1" dirty="0" smtClean="0">
                <a:solidFill>
                  <a:schemeClr val="bg1"/>
                </a:solidFill>
              </a:rPr>
              <a:t>Summary of </a:t>
            </a:r>
            <a:r>
              <a:rPr lang="en-GB" sz="3500" b="1" dirty="0" err="1" smtClean="0">
                <a:solidFill>
                  <a:schemeClr val="bg1"/>
                </a:solidFill>
              </a:rPr>
              <a:t>Crossmatch</a:t>
            </a:r>
            <a:r>
              <a:rPr lang="en-GB" sz="3500" b="1" dirty="0" smtClean="0">
                <a:solidFill>
                  <a:schemeClr val="bg1"/>
                </a:solidFill>
              </a:rPr>
              <a:t> and DSA Detection Results</a:t>
            </a:r>
            <a:endParaRPr lang="en-GB" sz="35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2284" y="5301208"/>
            <a:ext cx="8784976" cy="165618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DSAs with high MFI values have a noticeable affect on FCXM results but seem to affect labs differently in terms of the CDCXM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7336" y="1844824"/>
            <a:ext cx="1591816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The table shows the percentage of participants identifying a DSA and the most common MFI range it was reported in.</a:t>
            </a:r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86089"/>
              </p:ext>
            </p:extLst>
          </p:nvPr>
        </p:nvGraphicFramePr>
        <p:xfrm>
          <a:off x="1856656" y="908720"/>
          <a:ext cx="5581756" cy="44105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8556">
                  <a:extLst>
                    <a:ext uri="{9D8B030D-6E8A-4147-A177-3AD203B41FA5}">
                      <a16:colId xmlns:a16="http://schemas.microsoft.com/office/drawing/2014/main" val="1036477693"/>
                    </a:ext>
                  </a:extLst>
                </a:gridCol>
                <a:gridCol w="695185">
                  <a:extLst>
                    <a:ext uri="{9D8B030D-6E8A-4147-A177-3AD203B41FA5}">
                      <a16:colId xmlns:a16="http://schemas.microsoft.com/office/drawing/2014/main" val="1726298795"/>
                    </a:ext>
                  </a:extLst>
                </a:gridCol>
                <a:gridCol w="599597">
                  <a:extLst>
                    <a:ext uri="{9D8B030D-6E8A-4147-A177-3AD203B41FA5}">
                      <a16:colId xmlns:a16="http://schemas.microsoft.com/office/drawing/2014/main" val="1240888943"/>
                    </a:ext>
                  </a:extLst>
                </a:gridCol>
                <a:gridCol w="811049">
                  <a:extLst>
                    <a:ext uri="{9D8B030D-6E8A-4147-A177-3AD203B41FA5}">
                      <a16:colId xmlns:a16="http://schemas.microsoft.com/office/drawing/2014/main" val="1705317972"/>
                    </a:ext>
                  </a:extLst>
                </a:gridCol>
                <a:gridCol w="556148">
                  <a:extLst>
                    <a:ext uri="{9D8B030D-6E8A-4147-A177-3AD203B41FA5}">
                      <a16:colId xmlns:a16="http://schemas.microsoft.com/office/drawing/2014/main" val="392477951"/>
                    </a:ext>
                  </a:extLst>
                </a:gridCol>
                <a:gridCol w="1054364">
                  <a:extLst>
                    <a:ext uri="{9D8B030D-6E8A-4147-A177-3AD203B41FA5}">
                      <a16:colId xmlns:a16="http://schemas.microsoft.com/office/drawing/2014/main" val="1325800163"/>
                    </a:ext>
                  </a:extLst>
                </a:gridCol>
                <a:gridCol w="648839">
                  <a:extLst>
                    <a:ext uri="{9D8B030D-6E8A-4147-A177-3AD203B41FA5}">
                      <a16:colId xmlns:a16="http://schemas.microsoft.com/office/drawing/2014/main" val="1776159479"/>
                    </a:ext>
                  </a:extLst>
                </a:gridCol>
                <a:gridCol w="1008018">
                  <a:extLst>
                    <a:ext uri="{9D8B030D-6E8A-4147-A177-3AD203B41FA5}">
                      <a16:colId xmlns:a16="http://schemas.microsoft.com/office/drawing/2014/main" val="4229262137"/>
                    </a:ext>
                  </a:extLst>
                </a:gridCol>
              </a:tblGrid>
              <a:tr h="1737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2018 Results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Serum 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Serum 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Serum 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62134"/>
                  </a:ext>
                </a:extLst>
              </a:tr>
              <a:tr h="3387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DSA Defined by </a:t>
                      </a:r>
                      <a:r>
                        <a:rPr lang="en-GB" sz="1000" b="1" u="none" strike="noStrike" dirty="0" err="1">
                          <a:effectLst/>
                        </a:rPr>
                        <a:t>Luminex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Class 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Class II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Class 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Class II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Class 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Class II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4878"/>
                  </a:ext>
                </a:extLst>
              </a:tr>
              <a:tr h="9277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MFI &gt;10,000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Cw6 (90%)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DR7 (28%) </a:t>
                      </a:r>
                      <a:endParaRPr lang="en-GB" sz="1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DQ2 </a:t>
                      </a:r>
                      <a:r>
                        <a:rPr lang="en-GB" sz="1000" u="none" strike="noStrike" dirty="0">
                          <a:effectLst/>
                        </a:rPr>
                        <a:t>(28%) </a:t>
                      </a:r>
                      <a:endParaRPr lang="en-GB" sz="1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DQ8 </a:t>
                      </a:r>
                      <a:r>
                        <a:rPr lang="en-GB" sz="1000" u="none" strike="noStrike" dirty="0">
                          <a:effectLst/>
                        </a:rPr>
                        <a:t>(22%) </a:t>
                      </a:r>
                      <a:endParaRPr lang="en-GB" sz="10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DR53 </a:t>
                      </a:r>
                      <a:r>
                        <a:rPr lang="en-GB" sz="1000" u="none" strike="noStrike" dirty="0">
                          <a:effectLst/>
                        </a:rPr>
                        <a:t>(19%) DQA1*02:01 (8%) DQA1*03:01 (2%)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DQ8 (25%)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4075357147"/>
                  </a:ext>
                </a:extLst>
              </a:tr>
              <a:tr h="17370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MFI 5,000-9,999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DR4 (97%)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A26 (9%)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68145190"/>
                  </a:ext>
                </a:extLst>
              </a:tr>
              <a:tr h="3387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MFI 3,000-4,999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B45 (14%)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DPB1*01:01 (10%) DPB1*04:02 (16%)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B60 (15%) B45 (16%)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DPB1*04:02 (17%)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780982492"/>
                  </a:ext>
                </a:extLst>
              </a:tr>
              <a:tr h="8772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MFI 1,500-2,999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DR7 (14%) DQ8 (14%)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DPA1*01:03 (1%) DPA1*02:01 (1%)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A24 (14%)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DPA1*01:03 (1%) DPA1*02:01 (1%) DQA1*03:01 (1%) DQA1*02:01 (1%) DQ2 (1%)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2959261420"/>
                  </a:ext>
                </a:extLst>
              </a:tr>
              <a:tr h="529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MFI &lt;1,499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A24 (14%)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DR53 (3%) DQA1*03 (3%)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Cw6 (2%) Cw10 (1%)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DR7 (2%) DR4 (1%)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extLst>
                  <a:ext uri="{0D108BD9-81ED-4DB2-BD59-A6C34878D82A}">
                    <a16:rowId xmlns:a16="http://schemas.microsoft.com/office/drawing/2014/main" val="364571375"/>
                  </a:ext>
                </a:extLst>
              </a:tr>
              <a:tr h="1737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 dirty="0">
                          <a:effectLst/>
                        </a:rPr>
                        <a:t>CDCXM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vert="vert27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No DTT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Negative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Negative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88140"/>
                  </a:ext>
                </a:extLst>
              </a:tr>
              <a:tr h="1823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DTT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Negative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Negative (T cell) </a:t>
                      </a:r>
                      <a:r>
                        <a:rPr lang="en-GB" sz="900" b="1" u="none" strike="noStrike" dirty="0">
                          <a:effectLst/>
                        </a:rPr>
                        <a:t>/ </a:t>
                      </a:r>
                      <a:r>
                        <a:rPr lang="en-GB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Positive (B cell)</a:t>
                      </a:r>
                      <a:endParaRPr lang="en-GB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Negative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263444"/>
                  </a:ext>
                </a:extLst>
              </a:tr>
              <a:tr h="1737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u="none" strike="noStrike" dirty="0">
                          <a:effectLst/>
                        </a:rPr>
                        <a:t>FCXM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vert="vert27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T Cell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Not Assessed</a:t>
                      </a:r>
                      <a:endParaRPr lang="en-GB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Negative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Not Assessed</a:t>
                      </a:r>
                      <a:endParaRPr lang="en-GB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225713"/>
                  </a:ext>
                </a:extLst>
              </a:tr>
              <a:tr h="1823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B Cell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Not Assessed</a:t>
                      </a:r>
                      <a:endParaRPr lang="en-GB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84699"/>
                  </a:ext>
                </a:extLst>
              </a:tr>
              <a:tr h="3387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Risk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Contraindication/High (62%)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Contraindication/High (97%)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Medium (55%)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5" marR="8685" marT="868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4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7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2008"/>
            <a:ext cx="9144000" cy="836712"/>
          </a:xfrm>
        </p:spPr>
        <p:txBody>
          <a:bodyPr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1124744"/>
            <a:ext cx="8784976" cy="4968553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Participants able to: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Monitor performance of multiple techniques within a single scheme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Make clinical interpretations based on their own results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Compare local policies for clinical assessment</a:t>
            </a:r>
          </a:p>
          <a:p>
            <a:endParaRPr lang="en-GB" sz="1800" dirty="0">
              <a:solidFill>
                <a:schemeClr val="bg1"/>
              </a:solidFill>
              <a:cs typeface="Arial" charset="0"/>
            </a:endParaRPr>
          </a:p>
          <a:p>
            <a:r>
              <a:rPr lang="en-GB" sz="2400" dirty="0">
                <a:solidFill>
                  <a:schemeClr val="bg1"/>
                </a:solidFill>
                <a:cs typeface="Arial" charset="0"/>
              </a:rPr>
              <a:t>Educational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cs typeface="Arial" charset="0"/>
              </a:rPr>
              <a:t>Monitor concordances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cs typeface="Arial" charset="0"/>
              </a:rPr>
              <a:t>Review variations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cs typeface="Arial" charset="0"/>
              </a:rPr>
              <a:t>Trainees </a:t>
            </a:r>
          </a:p>
          <a:p>
            <a:r>
              <a:rPr lang="en-GB" sz="2400" dirty="0">
                <a:solidFill>
                  <a:schemeClr val="bg1"/>
                </a:solidFill>
                <a:cs typeface="Arial" charset="0"/>
              </a:rPr>
              <a:t>Competency</a:t>
            </a:r>
            <a:endParaRPr lang="en-GB" sz="2800" dirty="0">
              <a:solidFill>
                <a:schemeClr val="bg1"/>
              </a:solidFill>
              <a:cs typeface="Arial" charset="0"/>
            </a:endParaRPr>
          </a:p>
          <a:p>
            <a:pPr lvl="1"/>
            <a:r>
              <a:rPr lang="en-GB" sz="1800" dirty="0">
                <a:solidFill>
                  <a:schemeClr val="bg1"/>
                </a:solidFill>
                <a:cs typeface="Arial" charset="0"/>
              </a:rPr>
              <a:t>Laboratory staff</a:t>
            </a:r>
          </a:p>
          <a:p>
            <a:pPr lvl="1"/>
            <a:r>
              <a:rPr lang="en-GB" sz="1800" dirty="0">
                <a:solidFill>
                  <a:schemeClr val="bg1"/>
                </a:solidFill>
                <a:cs typeface="Arial" charset="0"/>
              </a:rPr>
              <a:t>Consultants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144000" cy="836712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Future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753"/>
            <a:ext cx="8229600" cy="422592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Could the scheme form the basis of future formal EQA scheme design?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Workload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Participants</a:t>
            </a:r>
          </a:p>
          <a:p>
            <a:pPr lvl="1">
              <a:spcAft>
                <a:spcPts val="1200"/>
              </a:spcAft>
            </a:pP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UK NEQAS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Assessment complexity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Consensus?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Incorrect result, correct interpretation?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340768"/>
            <a:ext cx="9144000" cy="3744912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4200" b="1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Interpretive </a:t>
            </a:r>
          </a:p>
          <a:p>
            <a:pPr marL="0" indent="0" algn="ctr" eaLnBrk="1" hangingPunct="1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Schemes</a:t>
            </a:r>
          </a:p>
          <a:p>
            <a:pPr marL="0" indent="0" algn="ctr" eaLnBrk="1" hangingPunct="1">
              <a:buNone/>
            </a:pPr>
            <a:endParaRPr lang="en-US" altLang="en-US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7136" y="5085680"/>
            <a:ext cx="1884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Tracey Rees</a:t>
            </a:r>
          </a:p>
        </p:txBody>
      </p:sp>
    </p:spTree>
    <p:extLst>
      <p:ext uri="{BB962C8B-B14F-4D97-AF65-F5344CB8AC3E}">
        <p14:creationId xmlns:p14="http://schemas.microsoft.com/office/powerpoint/2010/main" val="2612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860" y="44624"/>
            <a:ext cx="8915400" cy="922338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itchFamily="34" charset="0"/>
              </a:rPr>
              <a:t>Interpretive Educational Scheme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0512" y="1105312"/>
            <a:ext cx="4896544" cy="478472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3 Clinical Scenarios a year</a:t>
            </a:r>
          </a:p>
          <a:p>
            <a:pPr lvl="1" eaLnBrk="1" hangingPunct="1"/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Solid Organ, HSCT, Platelet/transfusion </a:t>
            </a:r>
          </a:p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Based on patient cases</a:t>
            </a:r>
          </a:p>
          <a:p>
            <a:pPr lvl="1" eaLnBrk="1" hangingPunct="1"/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Provide relevant clinical details and test results  </a:t>
            </a:r>
            <a:endParaRPr lang="en-GB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/>
            <a:r>
              <a:rPr lang="en-GB" altLang="en-US" dirty="0" smtClean="0">
                <a:solidFill>
                  <a:schemeClr val="bg1"/>
                </a:solidFill>
                <a:latin typeface="Calibri" pitchFamily="34" charset="0"/>
              </a:rPr>
              <a:t>Questions on interpretation of results and clinical advice</a:t>
            </a:r>
          </a:p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Calibri" pitchFamily="34" charset="0"/>
              </a:rPr>
              <a:t>Not Assessed</a:t>
            </a:r>
          </a:p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Calibri" pitchFamily="34" charset="0"/>
              </a:rPr>
              <a:t>Provided free of charge</a:t>
            </a:r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76" y="1105312"/>
            <a:ext cx="3941082" cy="4568701"/>
          </a:xfrm>
        </p:spPr>
      </p:pic>
    </p:spTree>
    <p:extLst>
      <p:ext uri="{BB962C8B-B14F-4D97-AF65-F5344CB8AC3E}">
        <p14:creationId xmlns:p14="http://schemas.microsoft.com/office/powerpoint/2010/main" val="2703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130398"/>
            <a:ext cx="8915400" cy="922338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Clinical Scenarios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518039"/>
              </p:ext>
            </p:extLst>
          </p:nvPr>
        </p:nvGraphicFramePr>
        <p:xfrm>
          <a:off x="665468" y="1124744"/>
          <a:ext cx="8568183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Solid Organ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HSCT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Platelet/</a:t>
                      </a:r>
                    </a:p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transfusion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 kidney transplant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Matched unrelated donor selection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Deceased kidney transplant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Mismatched unrelated donor selection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Cardiothoracic transplant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Paediatric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cord blood donor selection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Platelet refractory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Deceased donor virtual XM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Donor</a:t>
                      </a:r>
                      <a:r>
                        <a:rPr lang="en-GB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search for patient with unusual HLA type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Platelet refractory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Cardiothoracic transplant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Haploidentical</a:t>
                      </a:r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donor selection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TRALI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 kidney transplant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Unrelated donor selection permissive/non-permissive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NAIT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41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8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1860" y="116632"/>
            <a:ext cx="8915400" cy="922338"/>
          </a:xfrm>
        </p:spPr>
        <p:txBody>
          <a:bodyPr/>
          <a:lstStyle/>
          <a:p>
            <a:r>
              <a:rPr lang="en-GB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Scenario 1- </a:t>
            </a:r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Kidney </a:t>
            </a:r>
            <a:r>
              <a:rPr lang="en-GB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Transplant Case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	</a:t>
            </a:r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 of kidney transplant to your centre and selection of recipients  </a:t>
            </a:r>
          </a:p>
          <a:p>
            <a:pPr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HLA type and ABO (O)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 antibody profile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on potential recent sensitising events 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Crossmatching results </a:t>
            </a:r>
          </a:p>
          <a:p>
            <a:r>
              <a:rPr lang="en-GB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 </a:t>
            </a:r>
            <a:r>
              <a:rPr lang="en-GB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(</a:t>
            </a:r>
            <a:r>
              <a:rPr lang="en-GB" alt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en-GB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UK&amp;I)</a:t>
            </a:r>
          </a:p>
        </p:txBody>
      </p:sp>
    </p:spTree>
    <p:extLst>
      <p:ext uri="{BB962C8B-B14F-4D97-AF65-F5344CB8AC3E}">
        <p14:creationId xmlns:p14="http://schemas.microsoft.com/office/powerpoint/2010/main" val="27838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4488" y="0"/>
            <a:ext cx="9064625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Portal: Result 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933056"/>
            <a:ext cx="94330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If verification is required by </a:t>
            </a:r>
            <a:r>
              <a:rPr lang="en-GB" sz="1700" dirty="0">
                <a:solidFill>
                  <a:schemeClr val="bg1"/>
                </a:solidFill>
              </a:rPr>
              <a:t>a second staff member, leave the “Submit” button unticked </a:t>
            </a:r>
            <a:r>
              <a:rPr lang="en-GB" sz="1700" dirty="0" smtClean="0">
                <a:solidFill>
                  <a:schemeClr val="bg1"/>
                </a:solidFill>
              </a:rPr>
              <a:t>and press “OK”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When satisfied with the results, the second staff member can tick the “Submit” box to show verification has been completed, then press “OK”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Results can be amended up until the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A reminder will be issued 2 days before the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rgbClr val="FF0000"/>
                </a:solidFill>
              </a:rPr>
              <a:t>PLEASE NOTE: results must be formally submitted in order to be assessed. Failure to tick </a:t>
            </a:r>
            <a:r>
              <a:rPr lang="en-GB" sz="1700" b="1" dirty="0">
                <a:solidFill>
                  <a:srgbClr val="FF0000"/>
                </a:solidFill>
              </a:rPr>
              <a:t>the “Submit” box </a:t>
            </a:r>
            <a:r>
              <a:rPr lang="en-GB" sz="1700" b="1" dirty="0" smtClean="0">
                <a:solidFill>
                  <a:srgbClr val="FF0000"/>
                </a:solidFill>
              </a:rPr>
              <a:t>before the deadline will result in Unsatisfactory Performance.</a:t>
            </a:r>
          </a:p>
          <a:p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044" y="692696"/>
            <a:ext cx="5810492" cy="31592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387" y="2036106"/>
            <a:ext cx="3715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The User that completes the initial data entry will be named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The User that ticks the “Submit” box will be named 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If the initial User ticks the “Submit” box, they will be named in both fields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649138">
            <a:off x="3451562" y="2407865"/>
            <a:ext cx="645094" cy="17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2576737" y="2870172"/>
            <a:ext cx="1520382" cy="19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649138">
            <a:off x="3441295" y="1384671"/>
            <a:ext cx="645094" cy="1754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90" y="1023639"/>
            <a:ext cx="338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</a:rPr>
              <a:t>Enter here if results were not tested and include a reason</a:t>
            </a:r>
          </a:p>
        </p:txBody>
      </p:sp>
    </p:spTree>
    <p:extLst>
      <p:ext uri="{BB962C8B-B14F-4D97-AF65-F5344CB8AC3E}">
        <p14:creationId xmlns:p14="http://schemas.microsoft.com/office/powerpoint/2010/main" val="2608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44624"/>
            <a:ext cx="8915400" cy="922338"/>
          </a:xfrm>
        </p:spPr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Would you recommend removing antibodies from the patient’s profile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6816" y="1266875"/>
            <a:ext cx="6441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patient currently has a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cRF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99%</a:t>
            </a:r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94% recommended delisting antibodies. Reasons included: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 changes in ab level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ab likely transfusion derived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threshold for listing to &gt;3,000 as equates to a positive FCXM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Delist from one loci at a time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if patient medically fit to receive enhanced immunosuppression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C1q assay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 only CDC negative ab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include pregnancy derived ab as UAG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10809"/>
              </p:ext>
            </p:extLst>
          </p:nvPr>
        </p:nvGraphicFramePr>
        <p:xfrm>
          <a:off x="344488" y="1268760"/>
          <a:ext cx="2846644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410">
                  <a:extLst>
                    <a:ext uri="{9D8B030D-6E8A-4147-A177-3AD203B41FA5}">
                      <a16:colId xmlns:a16="http://schemas.microsoft.com/office/drawing/2014/main" val="2732546792"/>
                    </a:ext>
                  </a:extLst>
                </a:gridCol>
                <a:gridCol w="462555">
                  <a:extLst>
                    <a:ext uri="{9D8B030D-6E8A-4147-A177-3AD203B41FA5}">
                      <a16:colId xmlns:a16="http://schemas.microsoft.com/office/drawing/2014/main" val="1681584299"/>
                    </a:ext>
                  </a:extLst>
                </a:gridCol>
                <a:gridCol w="558691">
                  <a:extLst>
                    <a:ext uri="{9D8B030D-6E8A-4147-A177-3AD203B41FA5}">
                      <a16:colId xmlns:a16="http://schemas.microsoft.com/office/drawing/2014/main" val="2005569612"/>
                    </a:ext>
                  </a:extLst>
                </a:gridCol>
                <a:gridCol w="558297">
                  <a:extLst>
                    <a:ext uri="{9D8B030D-6E8A-4147-A177-3AD203B41FA5}">
                      <a16:colId xmlns:a16="http://schemas.microsoft.com/office/drawing/2014/main" val="1062184533"/>
                    </a:ext>
                  </a:extLst>
                </a:gridCol>
                <a:gridCol w="558691">
                  <a:extLst>
                    <a:ext uri="{9D8B030D-6E8A-4147-A177-3AD203B41FA5}">
                      <a16:colId xmlns:a16="http://schemas.microsoft.com/office/drawing/2014/main" val="4084013574"/>
                    </a:ext>
                  </a:extLst>
                </a:gridCol>
              </a:tblGrid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HLA Antigen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01/2018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08/2017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02/2017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10/2016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80833133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1105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793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1964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2697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39834147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13071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12308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16756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18994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53015214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A23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654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922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1928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2640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49312703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A24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1062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1174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2138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1436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71257655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A69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721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1900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2671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2784303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B44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1474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2413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2691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3248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26039513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1369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1598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3365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4535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12786254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B13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1021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1845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2031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4461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00710209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B62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9204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6273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8333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10091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56987805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B63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1574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1308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3327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4112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19663002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1246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1673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4238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788715671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3675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3118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4494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6852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58500678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1135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3241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5410840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B38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1340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1507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728394911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B39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1060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779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1395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1564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37563428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12405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14011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18987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17756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33044755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12008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11179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16947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17581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16882499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6705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5387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5899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5698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22566568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4752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5089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6357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6028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08367432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B27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1005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1062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16839946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B37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753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734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1379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1480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55073243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5447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4968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5724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6937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230695513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4218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3882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4185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4953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19650807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2748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1540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2938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3337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37742053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4619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4233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4703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4422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99076153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1531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1135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1453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28098848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B67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3581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4020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4321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41801766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3168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2692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1960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1402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81231295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7033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4305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4958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4510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7187399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Cw5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18465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18445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18993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18914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19068525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7298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6877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9665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12792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97999915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2188595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775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46480627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2580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2243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2330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4856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4024472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5006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90396913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3335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2728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3939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4590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69359410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2128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1709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2301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4291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28913332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DR103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6777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6717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9568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12323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8328154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DR51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4980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4367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6671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5462470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69358"/>
              </p:ext>
            </p:extLst>
          </p:nvPr>
        </p:nvGraphicFramePr>
        <p:xfrm>
          <a:off x="3390246" y="1777683"/>
          <a:ext cx="6347842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452">
                  <a:extLst>
                    <a:ext uri="{9D8B030D-6E8A-4147-A177-3AD203B41FA5}">
                      <a16:colId xmlns:a16="http://schemas.microsoft.com/office/drawing/2014/main" val="1535263063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665269280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2828797294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4100712872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2841567037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3338471749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144911637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Decision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UK&amp;I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RoW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097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Percentage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Percentage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Percentage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09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22/22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28/31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90%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50/53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94%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865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0/22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3/31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3/53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6%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546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Antibodies for Delisting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94054"/>
              </p:ext>
            </p:extLst>
          </p:nvPr>
        </p:nvGraphicFramePr>
        <p:xfrm>
          <a:off x="4520952" y="977643"/>
          <a:ext cx="1944216" cy="4875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648">
                  <a:extLst>
                    <a:ext uri="{9D8B030D-6E8A-4147-A177-3AD203B41FA5}">
                      <a16:colId xmlns:a16="http://schemas.microsoft.com/office/drawing/2014/main" val="4240968085"/>
                    </a:ext>
                  </a:extLst>
                </a:gridCol>
                <a:gridCol w="504648">
                  <a:extLst>
                    <a:ext uri="{9D8B030D-6E8A-4147-A177-3AD203B41FA5}">
                      <a16:colId xmlns:a16="http://schemas.microsoft.com/office/drawing/2014/main" val="1716547052"/>
                    </a:ext>
                  </a:extLst>
                </a:gridCol>
                <a:gridCol w="467736">
                  <a:extLst>
                    <a:ext uri="{9D8B030D-6E8A-4147-A177-3AD203B41FA5}">
                      <a16:colId xmlns:a16="http://schemas.microsoft.com/office/drawing/2014/main" val="4187660152"/>
                    </a:ext>
                  </a:extLst>
                </a:gridCol>
                <a:gridCol w="467184">
                  <a:extLst>
                    <a:ext uri="{9D8B030D-6E8A-4147-A177-3AD203B41FA5}">
                      <a16:colId xmlns:a16="http://schemas.microsoft.com/office/drawing/2014/main" val="129004718"/>
                    </a:ext>
                  </a:extLst>
                </a:gridCol>
              </a:tblGrid>
              <a:tr h="2566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HLA Spec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Number of labs agreeing to remove Spec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effectLst/>
                        </a:rPr>
                        <a:t>(n=50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99351"/>
                  </a:ext>
                </a:extLst>
              </a:tr>
              <a:tr h="1283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</a:rPr>
                        <a:t>UK&amp;I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</a:rPr>
                        <a:t>RoW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2423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20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800513842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567834234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A23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2960540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A24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739436574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A69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881723516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B27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92603449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B37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859046285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B38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025229225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B39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658447298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B42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563324356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B44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264950420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B45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665317312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B49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403031492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B50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107846994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B56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552135334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B58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461923735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B59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388259632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B13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873224136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B62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239166752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B63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879554683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B67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471076600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B71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035638461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B72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946280644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B75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359358226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B77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964585154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B55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39180387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Cw5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894301700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DR7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868805598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DR8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16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020561683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DR9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709928876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DR1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391382872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DR10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18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406389851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DR15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33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669120801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DR16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695949806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DR51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5080904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54236"/>
              </p:ext>
            </p:extLst>
          </p:nvPr>
        </p:nvGraphicFramePr>
        <p:xfrm>
          <a:off x="704528" y="977634"/>
          <a:ext cx="2846644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410">
                  <a:extLst>
                    <a:ext uri="{9D8B030D-6E8A-4147-A177-3AD203B41FA5}">
                      <a16:colId xmlns:a16="http://schemas.microsoft.com/office/drawing/2014/main" val="2732546792"/>
                    </a:ext>
                  </a:extLst>
                </a:gridCol>
                <a:gridCol w="462555">
                  <a:extLst>
                    <a:ext uri="{9D8B030D-6E8A-4147-A177-3AD203B41FA5}">
                      <a16:colId xmlns:a16="http://schemas.microsoft.com/office/drawing/2014/main" val="1681584299"/>
                    </a:ext>
                  </a:extLst>
                </a:gridCol>
                <a:gridCol w="558691">
                  <a:extLst>
                    <a:ext uri="{9D8B030D-6E8A-4147-A177-3AD203B41FA5}">
                      <a16:colId xmlns:a16="http://schemas.microsoft.com/office/drawing/2014/main" val="2005569612"/>
                    </a:ext>
                  </a:extLst>
                </a:gridCol>
                <a:gridCol w="558297">
                  <a:extLst>
                    <a:ext uri="{9D8B030D-6E8A-4147-A177-3AD203B41FA5}">
                      <a16:colId xmlns:a16="http://schemas.microsoft.com/office/drawing/2014/main" val="1062184533"/>
                    </a:ext>
                  </a:extLst>
                </a:gridCol>
                <a:gridCol w="558691">
                  <a:extLst>
                    <a:ext uri="{9D8B030D-6E8A-4147-A177-3AD203B41FA5}">
                      <a16:colId xmlns:a16="http://schemas.microsoft.com/office/drawing/2014/main" val="4084013574"/>
                    </a:ext>
                  </a:extLst>
                </a:gridCol>
              </a:tblGrid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HLA Antigen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01/2018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08/2017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02/2017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10/2016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80833133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1105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793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1964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2697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39834147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13071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12308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16756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18994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53015214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A23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654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922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1928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2640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49312703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A24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1062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1174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2138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1436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71257655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A69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721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1900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2671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2784303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B44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1474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2413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2691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3248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26039513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1369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1598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3365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4535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12786254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B13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1021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1845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2031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4461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00710209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B62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9204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6273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8333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10091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56987805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B63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1574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1308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3327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4112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19663002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1246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1673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4238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788715671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3675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3118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4494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6852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58500678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1135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3241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5410840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B38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1340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1507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728394911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B39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1060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779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1395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1564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37563428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12405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14011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18987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17756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33044755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12008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11179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16947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17581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16882499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6705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5387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5899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5698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22566568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4752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5089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6357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6028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08367432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B27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1005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1062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16839946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B37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753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734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1379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1480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55073243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5447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4968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5724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6937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230695513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B42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4218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3882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4185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4953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19650807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2748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1540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2938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3337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377420537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4619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4233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4703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4422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99076153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B59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1531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1135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1453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28098848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B67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3581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4020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4321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418017669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3168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2692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1960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1402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81231295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B72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7033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4305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4958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4510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7187399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Cw5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18465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18445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18993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18914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4190685250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7298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6877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9665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12792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97999915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DR15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21885952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775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46480627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DR7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2580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2243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2330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4856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4024472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DR8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5006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903969138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DR9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3335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2728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3939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4590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2693594104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DR10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2128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1709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2301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4291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289133325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DR103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6777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6717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9568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12323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383281546"/>
                  </a:ext>
                </a:extLst>
              </a:tr>
              <a:tr h="119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DR51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4980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4367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6671</a:t>
                      </a:r>
                      <a:endParaRPr lang="en-GB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Negative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2" marR="42552" marT="0" marB="0"/>
                </a:tc>
                <a:extLst>
                  <a:ext uri="{0D108BD9-81ED-4DB2-BD59-A6C34878D82A}">
                    <a16:rowId xmlns:a16="http://schemas.microsoft.com/office/drawing/2014/main" val="16546247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09184" y="2276872"/>
            <a:ext cx="300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frequency chosen antibodies for delisting are A1, A24, A24, A69, DR15 and DR16</a:t>
            </a:r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Would you perform additional testing or give recommendations to increase the chance of deceased donor transplantation?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53634"/>
              </p:ext>
            </p:extLst>
          </p:nvPr>
        </p:nvGraphicFramePr>
        <p:xfrm>
          <a:off x="1568624" y="1340768"/>
          <a:ext cx="6419850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460">
                  <a:extLst>
                    <a:ext uri="{9D8B030D-6E8A-4147-A177-3AD203B41FA5}">
                      <a16:colId xmlns:a16="http://schemas.microsoft.com/office/drawing/2014/main" val="2684403455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1518188681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2159347039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1606671810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157782155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2832827359"/>
                    </a:ext>
                  </a:extLst>
                </a:gridCol>
                <a:gridCol w="1090295">
                  <a:extLst>
                    <a:ext uri="{9D8B030D-6E8A-4147-A177-3AD203B41FA5}">
                      <a16:colId xmlns:a16="http://schemas.microsoft.com/office/drawing/2014/main" val="385385889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Decision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UK&amp;I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chemeClr val="tx1"/>
                          </a:solidFill>
                          <a:effectLst/>
                        </a:rPr>
                        <a:t>RoW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1486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Percentage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Percentage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Percentage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4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20/22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91%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28/31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90%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48/53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91%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66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2/22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9%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3/31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5/53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effectLst/>
                        </a:rPr>
                        <a:t>9%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16041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2480" y="2192288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91% of respondents answered that they would perform additional testing. Examples of which included: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EDTA treat serum samples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using alternative method e.g.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Lifecodes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C1q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3</a:t>
            </a:r>
            <a:r>
              <a:rPr lang="en-GB" sz="2000" b="1" baseline="300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party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crossmatches</a:t>
            </a: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Eplet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or HLA Matchmaker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live donor options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ABO ab titres for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ABOi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transplant consideration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local DCD/Fast Track local policy for priority allocation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exchange/plasmapheresis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 repeat mm to partner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an autologous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58390"/>
            <a:ext cx="8915400" cy="922338"/>
          </a:xfrm>
        </p:spPr>
        <p:txBody>
          <a:bodyPr/>
          <a:lstStyle/>
          <a:p>
            <a:r>
              <a:rPr lang="en-GB" sz="2800" dirty="0" smtClean="0"/>
              <a:t>Based on the results given what would you recommend?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35129"/>
              </p:ext>
            </p:extLst>
          </p:nvPr>
        </p:nvGraphicFramePr>
        <p:xfrm>
          <a:off x="491860" y="1484784"/>
          <a:ext cx="6549371" cy="131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832">
                  <a:extLst>
                    <a:ext uri="{9D8B030D-6E8A-4147-A177-3AD203B41FA5}">
                      <a16:colId xmlns:a16="http://schemas.microsoft.com/office/drawing/2014/main" val="2111141471"/>
                    </a:ext>
                  </a:extLst>
                </a:gridCol>
                <a:gridCol w="541907">
                  <a:extLst>
                    <a:ext uri="{9D8B030D-6E8A-4147-A177-3AD203B41FA5}">
                      <a16:colId xmlns:a16="http://schemas.microsoft.com/office/drawing/2014/main" val="3457781151"/>
                    </a:ext>
                  </a:extLst>
                </a:gridCol>
                <a:gridCol w="1376559">
                  <a:extLst>
                    <a:ext uri="{9D8B030D-6E8A-4147-A177-3AD203B41FA5}">
                      <a16:colId xmlns:a16="http://schemas.microsoft.com/office/drawing/2014/main" val="1343232348"/>
                    </a:ext>
                  </a:extLst>
                </a:gridCol>
                <a:gridCol w="1928636">
                  <a:extLst>
                    <a:ext uri="{9D8B030D-6E8A-4147-A177-3AD203B41FA5}">
                      <a16:colId xmlns:a16="http://schemas.microsoft.com/office/drawing/2014/main" val="3547327180"/>
                    </a:ext>
                  </a:extLst>
                </a:gridCol>
                <a:gridCol w="1634437">
                  <a:extLst>
                    <a:ext uri="{9D8B030D-6E8A-4147-A177-3AD203B41FA5}">
                      <a16:colId xmlns:a16="http://schemas.microsoft.com/office/drawing/2014/main" val="344616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Potential Donor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ABO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HLA type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Current CDC XM Result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Current FCXM Result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950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Niece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A2, A68; B44, B51; Cw5, Cw14; DR4, DR13; DQ6, DQ7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PBL Positive (scored “6” with and without DTT)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 cell Positive (scored “4” with and without DTT)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(LCS 232)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(LCS 264)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Strong Positives 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23405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LCS = Linear Channel Shift (T Cell &gt;46 = </a:t>
                      </a:r>
                      <a:r>
                        <a:rPr lang="en-GB" sz="900" dirty="0" err="1">
                          <a:effectLst/>
                        </a:rPr>
                        <a:t>Pos</a:t>
                      </a:r>
                      <a:r>
                        <a:rPr lang="en-GB" sz="900" dirty="0">
                          <a:effectLst/>
                        </a:rPr>
                        <a:t>) (B Cell &gt;63 = </a:t>
                      </a:r>
                      <a:r>
                        <a:rPr lang="en-GB" sz="900" dirty="0" err="1">
                          <a:effectLst/>
                        </a:rPr>
                        <a:t>Pos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845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488" y="3068960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Discontinue transplant work up, high risk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ABOi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HLAi</a:t>
            </a: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Transplant veto as CDCXM and FCXM positive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autologous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crossmatches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discuss at MDT meeting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pregnancy haplotype mismatch with antibody, poor prognosis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unlikely to respond to desensitisation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pair into the Kidney Sharing Scheme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60" y="146050"/>
            <a:ext cx="9213668" cy="922338"/>
          </a:xfrm>
        </p:spPr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antibody profile would you use to register the pair in the kidney sharing scheme?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23735"/>
              </p:ext>
            </p:extLst>
          </p:nvPr>
        </p:nvGraphicFramePr>
        <p:xfrm>
          <a:off x="1280592" y="1412776"/>
          <a:ext cx="712761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219">
                  <a:extLst>
                    <a:ext uri="{9D8B030D-6E8A-4147-A177-3AD203B41FA5}">
                      <a16:colId xmlns:a16="http://schemas.microsoft.com/office/drawing/2014/main" val="916407615"/>
                    </a:ext>
                  </a:extLst>
                </a:gridCol>
                <a:gridCol w="1728044">
                  <a:extLst>
                    <a:ext uri="{9D8B030D-6E8A-4147-A177-3AD203B41FA5}">
                      <a16:colId xmlns:a16="http://schemas.microsoft.com/office/drawing/2014/main" val="2645564264"/>
                    </a:ext>
                  </a:extLst>
                </a:gridCol>
                <a:gridCol w="716047">
                  <a:extLst>
                    <a:ext uri="{9D8B030D-6E8A-4147-A177-3AD203B41FA5}">
                      <a16:colId xmlns:a16="http://schemas.microsoft.com/office/drawing/2014/main" val="2072368853"/>
                    </a:ext>
                  </a:extLst>
                </a:gridCol>
                <a:gridCol w="1154640">
                  <a:extLst>
                    <a:ext uri="{9D8B030D-6E8A-4147-A177-3AD203B41FA5}">
                      <a16:colId xmlns:a16="http://schemas.microsoft.com/office/drawing/2014/main" val="2687750747"/>
                    </a:ext>
                  </a:extLst>
                </a:gridCol>
                <a:gridCol w="765568">
                  <a:extLst>
                    <a:ext uri="{9D8B030D-6E8A-4147-A177-3AD203B41FA5}">
                      <a16:colId xmlns:a16="http://schemas.microsoft.com/office/drawing/2014/main" val="243146982"/>
                    </a:ext>
                  </a:extLst>
                </a:gridCol>
                <a:gridCol w="865456">
                  <a:extLst>
                    <a:ext uri="{9D8B030D-6E8A-4147-A177-3AD203B41FA5}">
                      <a16:colId xmlns:a16="http://schemas.microsoft.com/office/drawing/2014/main" val="2716331463"/>
                    </a:ext>
                  </a:extLst>
                </a:gridCol>
                <a:gridCol w="676857">
                  <a:extLst>
                    <a:ext uri="{9D8B030D-6E8A-4147-A177-3AD203B41FA5}">
                      <a16:colId xmlns:a16="http://schemas.microsoft.com/office/drawing/2014/main" val="2475584540"/>
                    </a:ext>
                  </a:extLst>
                </a:gridCol>
                <a:gridCol w="572779">
                  <a:extLst>
                    <a:ext uri="{9D8B030D-6E8A-4147-A177-3AD203B41FA5}">
                      <a16:colId xmlns:a16="http://schemas.microsoft.com/office/drawing/2014/main" val="3920991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UK&amp;I (n=22)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RoW (n=31)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(n=53)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8035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45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Option 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Same profile as original deceased donor profile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1597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Option 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</a:rPr>
                        <a:t>Modified deceased donor profile </a:t>
                      </a:r>
                      <a:endParaRPr lang="en-GB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73%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65%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614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Option 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Other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22%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02542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88" y="2852936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with the a reduced UAG profile was the most popular option (68%).  The reasons cited included: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 the chances of getting a match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conservative approach and delist in subsequent matching runs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policy is to list of ab with MFI &gt;3,000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has limited vascular access, may need to take additional risks and delist further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to use pre and post transplant desensitisation</a:t>
            </a:r>
          </a:p>
        </p:txBody>
      </p:sp>
    </p:spTree>
    <p:extLst>
      <p:ext uri="{BB962C8B-B14F-4D97-AF65-F5344CB8AC3E}">
        <p14:creationId xmlns:p14="http://schemas.microsoft.com/office/powerpoint/2010/main" val="4128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Predict the CDCXM and FCXM result for the new donor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127" y="1196752"/>
            <a:ext cx="869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antigens were removed from the patient’s unacceptable antigen profile and a match was identified in the kidney sharing scheme (mm in red, patient DP type unknown)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138346"/>
              </p:ext>
            </p:extLst>
          </p:nvPr>
        </p:nvGraphicFramePr>
        <p:xfrm>
          <a:off x="197032" y="1982922"/>
          <a:ext cx="9505055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643">
                  <a:extLst>
                    <a:ext uri="{9D8B030D-6E8A-4147-A177-3AD203B41FA5}">
                      <a16:colId xmlns:a16="http://schemas.microsoft.com/office/drawing/2014/main" val="1155120480"/>
                    </a:ext>
                  </a:extLst>
                </a:gridCol>
                <a:gridCol w="8382412">
                  <a:extLst>
                    <a:ext uri="{9D8B030D-6E8A-4147-A177-3AD203B41FA5}">
                      <a16:colId xmlns:a16="http://schemas.microsoft.com/office/drawing/2014/main" val="2538495643"/>
                    </a:ext>
                  </a:extLst>
                </a:gridCol>
              </a:tblGrid>
              <a:tr h="272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ABO 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A1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A24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B8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, B51;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Cw1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, Cw7;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DR11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DR17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; DR52;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DQ2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, DQ7; 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  <a:effectLst/>
                        </a:rPr>
                        <a:t>DPB1*02:01, -</a:t>
                      </a:r>
                      <a:endParaRPr lang="en-GB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9426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5249"/>
              </p:ext>
            </p:extLst>
          </p:nvPr>
        </p:nvGraphicFramePr>
        <p:xfrm>
          <a:off x="1595489" y="2564904"/>
          <a:ext cx="6708140" cy="117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11516477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35101775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372249729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54425192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3922690171"/>
                    </a:ext>
                  </a:extLst>
                </a:gridCol>
                <a:gridCol w="661035">
                  <a:extLst>
                    <a:ext uri="{9D8B030D-6E8A-4147-A177-3AD203B41FA5}">
                      <a16:colId xmlns:a16="http://schemas.microsoft.com/office/drawing/2014/main" val="4154267579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153255603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1488174174"/>
                    </a:ext>
                  </a:extLst>
                </a:gridCol>
                <a:gridCol w="649605">
                  <a:extLst>
                    <a:ext uri="{9D8B030D-6E8A-4147-A177-3AD203B41FA5}">
                      <a16:colId xmlns:a16="http://schemas.microsoft.com/office/drawing/2014/main" val="2710021749"/>
                    </a:ext>
                  </a:extLst>
                </a:gridCol>
                <a:gridCol w="596265">
                  <a:extLst>
                    <a:ext uri="{9D8B030D-6E8A-4147-A177-3AD203B41FA5}">
                      <a16:colId xmlns:a16="http://schemas.microsoft.com/office/drawing/2014/main" val="1782071863"/>
                    </a:ext>
                  </a:extLst>
                </a:gridCol>
              </a:tblGrid>
              <a:tr h="69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Predicted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Crossmatch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 Result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48793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Negative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</a:rPr>
                        <a:t>Other</a:t>
                      </a:r>
                      <a:endParaRPr lang="en-GB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285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UK&amp;I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0000"/>
                          </a:solidFill>
                          <a:effectLst/>
                        </a:rPr>
                        <a:t>RoW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UK&amp;I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00B050"/>
                          </a:solidFill>
                          <a:effectLst/>
                        </a:rPr>
                        <a:t>RoW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B050"/>
                          </a:solidFill>
                          <a:effectLst/>
                        </a:rPr>
                        <a:t>Total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</a:rPr>
                        <a:t>UK&amp;I</a:t>
                      </a:r>
                      <a:endParaRPr lang="en-GB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0000FF"/>
                          </a:solidFill>
                          <a:effectLst/>
                        </a:rPr>
                        <a:t>RoW</a:t>
                      </a:r>
                      <a:endParaRPr lang="en-GB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</a:rPr>
                        <a:t>Total</a:t>
                      </a:r>
                      <a:endParaRPr lang="en-GB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60231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50"/>
                          </a:solidFill>
                          <a:effectLst/>
                        </a:rPr>
                        <a:t>22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50"/>
                          </a:solidFill>
                          <a:effectLst/>
                        </a:rPr>
                        <a:t>30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50"/>
                          </a:solidFill>
                          <a:effectLst/>
                        </a:rPr>
                        <a:t>32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992826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Flow Cytometry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50"/>
                          </a:solidFill>
                          <a:effectLst/>
                        </a:rPr>
                        <a:t>11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B050"/>
                          </a:solidFill>
                          <a:effectLst/>
                        </a:rPr>
                        <a:t>17</a:t>
                      </a:r>
                      <a:endParaRPr lang="en-GB" sz="12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50"/>
                          </a:solidFill>
                          <a:effectLst/>
                        </a:rPr>
                        <a:t>28</a:t>
                      </a:r>
                      <a:endParaRPr lang="en-GB" sz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GB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8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18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26257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4488" y="3743459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respondents predict the CDCXM and FCXM will be negative.  </a:t>
            </a:r>
          </a:p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reasons cited included: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DSA MFI not expected to cause a positive result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historic positive, current negative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has A1 and A24 DSA these antigens don’t share any antibody-verified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eplet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sensitising event ab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recommended</a:t>
            </a:r>
          </a:p>
        </p:txBody>
      </p:sp>
    </p:spTree>
    <p:extLst>
      <p:ext uri="{BB962C8B-B14F-4D97-AF65-F5344CB8AC3E}">
        <p14:creationId xmlns:p14="http://schemas.microsoft.com/office/powerpoint/2010/main" val="38548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44624"/>
            <a:ext cx="8915400" cy="922338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performed. What level of immunological risk would you assign this transplant?</a:t>
            </a: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96365"/>
              </p:ext>
            </p:extLst>
          </p:nvPr>
        </p:nvGraphicFramePr>
        <p:xfrm>
          <a:off x="1849860" y="984574"/>
          <a:ext cx="6192688" cy="2471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585">
                  <a:extLst>
                    <a:ext uri="{9D8B030D-6E8A-4147-A177-3AD203B41FA5}">
                      <a16:colId xmlns:a16="http://schemas.microsoft.com/office/drawing/2014/main" val="153161562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7161795"/>
                    </a:ext>
                  </a:extLst>
                </a:gridCol>
                <a:gridCol w="1095707">
                  <a:extLst>
                    <a:ext uri="{9D8B030D-6E8A-4147-A177-3AD203B41FA5}">
                      <a16:colId xmlns:a16="http://schemas.microsoft.com/office/drawing/2014/main" val="1138700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428637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1945268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59566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Serum Sample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03/2018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01/2018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08/2017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02/2017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10/2016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95949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Donor directed antibody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A1, 24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A1, 24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073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Cumulative MFI of DSA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784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LCS T cells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(&gt;46 =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Pos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40.1</a:t>
                      </a:r>
                      <a:endParaRPr lang="en-GB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38.1</a:t>
                      </a:r>
                      <a:endParaRPr lang="en-GB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50"/>
                          </a:solidFill>
                          <a:effectLst/>
                        </a:rPr>
                        <a:t>35.6</a:t>
                      </a:r>
                      <a:endParaRPr lang="en-GB" sz="11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68.1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88.2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292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LCS B cells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(&gt;63 = 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  <a:effectLst/>
                        </a:rPr>
                        <a:t>Pos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50"/>
                          </a:solidFill>
                          <a:effectLst/>
                        </a:rPr>
                        <a:t>58.5</a:t>
                      </a:r>
                      <a:endParaRPr lang="en-GB" sz="11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59.7</a:t>
                      </a:r>
                      <a:endParaRPr lang="en-GB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55.5</a:t>
                      </a:r>
                      <a:endParaRPr lang="en-GB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71.1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82.1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4334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FCXM result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Neg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Neg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Neg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Neg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Neg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Neg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Pos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Pos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8734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CDC XM result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42296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LCS = Linear Channel Shift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6361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95485"/>
              </p:ext>
            </p:extLst>
          </p:nvPr>
        </p:nvGraphicFramePr>
        <p:xfrm>
          <a:off x="1424608" y="3861048"/>
          <a:ext cx="6957911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099">
                  <a:extLst>
                    <a:ext uri="{9D8B030D-6E8A-4147-A177-3AD203B41FA5}">
                      <a16:colId xmlns:a16="http://schemas.microsoft.com/office/drawing/2014/main" val="1722588204"/>
                    </a:ext>
                  </a:extLst>
                </a:gridCol>
                <a:gridCol w="1034070">
                  <a:extLst>
                    <a:ext uri="{9D8B030D-6E8A-4147-A177-3AD203B41FA5}">
                      <a16:colId xmlns:a16="http://schemas.microsoft.com/office/drawing/2014/main" val="3295656488"/>
                    </a:ext>
                  </a:extLst>
                </a:gridCol>
                <a:gridCol w="1165799">
                  <a:extLst>
                    <a:ext uri="{9D8B030D-6E8A-4147-A177-3AD203B41FA5}">
                      <a16:colId xmlns:a16="http://schemas.microsoft.com/office/drawing/2014/main" val="3603289237"/>
                    </a:ext>
                  </a:extLst>
                </a:gridCol>
                <a:gridCol w="885876">
                  <a:extLst>
                    <a:ext uri="{9D8B030D-6E8A-4147-A177-3AD203B41FA5}">
                      <a16:colId xmlns:a16="http://schemas.microsoft.com/office/drawing/2014/main" val="3715826561"/>
                    </a:ext>
                  </a:extLst>
                </a:gridCol>
                <a:gridCol w="953057">
                  <a:extLst>
                    <a:ext uri="{9D8B030D-6E8A-4147-A177-3AD203B41FA5}">
                      <a16:colId xmlns:a16="http://schemas.microsoft.com/office/drawing/2014/main" val="472713904"/>
                    </a:ext>
                  </a:extLst>
                </a:gridCol>
                <a:gridCol w="828574">
                  <a:extLst>
                    <a:ext uri="{9D8B030D-6E8A-4147-A177-3AD203B41FA5}">
                      <a16:colId xmlns:a16="http://schemas.microsoft.com/office/drawing/2014/main" val="3261797450"/>
                    </a:ext>
                  </a:extLst>
                </a:gridCol>
                <a:gridCol w="730436">
                  <a:extLst>
                    <a:ext uri="{9D8B030D-6E8A-4147-A177-3AD203B41FA5}">
                      <a16:colId xmlns:a16="http://schemas.microsoft.com/office/drawing/2014/main" val="37015487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UK&amp;I (n=22)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RoW (n=30)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(n=52)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8240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76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Standard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2%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769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14%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13%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429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82%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67%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73%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36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10%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328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Contraindication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2%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56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0%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6594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472" y="3441504"/>
            <a:ext cx="871296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respondents stated this would be a Intermediate risk transplant.  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7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reasons cited included: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 BTS/BSHI Guidelines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negative, historic positive </a:t>
            </a:r>
            <a:r>
              <a:rPr lang="en-GB" sz="2000" b="1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low level DSA</a:t>
            </a:r>
          </a:p>
        </p:txBody>
      </p:sp>
    </p:spTree>
    <p:extLst>
      <p:ext uri="{BB962C8B-B14F-4D97-AF65-F5344CB8AC3E}">
        <p14:creationId xmlns:p14="http://schemas.microsoft.com/office/powerpoint/2010/main" val="3521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performed on a 2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donor. What level of immunological risk would you assign this transplant?</a:t>
            </a:r>
            <a:endParaRPr lang="en-GB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62796"/>
              </p:ext>
            </p:extLst>
          </p:nvPr>
        </p:nvGraphicFramePr>
        <p:xfrm>
          <a:off x="2288704" y="1700808"/>
          <a:ext cx="5678805" cy="2856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585">
                  <a:extLst>
                    <a:ext uri="{9D8B030D-6E8A-4147-A177-3AD203B41FA5}">
                      <a16:colId xmlns:a16="http://schemas.microsoft.com/office/drawing/2014/main" val="334624529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003561677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3021341159"/>
                    </a:ext>
                  </a:extLst>
                </a:gridCol>
                <a:gridCol w="768985">
                  <a:extLst>
                    <a:ext uri="{9D8B030D-6E8A-4147-A177-3AD203B41FA5}">
                      <a16:colId xmlns:a16="http://schemas.microsoft.com/office/drawing/2014/main" val="1158156292"/>
                    </a:ext>
                  </a:extLst>
                </a:gridCol>
                <a:gridCol w="743585">
                  <a:extLst>
                    <a:ext uri="{9D8B030D-6E8A-4147-A177-3AD203B41FA5}">
                      <a16:colId xmlns:a16="http://schemas.microsoft.com/office/drawing/2014/main" val="3275903937"/>
                    </a:ext>
                  </a:extLst>
                </a:gridCol>
                <a:gridCol w="964565">
                  <a:extLst>
                    <a:ext uri="{9D8B030D-6E8A-4147-A177-3AD203B41FA5}">
                      <a16:colId xmlns:a16="http://schemas.microsoft.com/office/drawing/2014/main" val="13578166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Serum Sample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03/2018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01/2018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08/2017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02/2017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10/2016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61394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Donor directed antibody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B44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B44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B44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B44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A1, B44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4389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Cumulative MFI of DSA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926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LCS T cells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(&gt;46 = Pos)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39.3</a:t>
                      </a:r>
                      <a:endParaRPr lang="en-GB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36.1</a:t>
                      </a:r>
                      <a:endParaRPr lang="en-GB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69.6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83.9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92.2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737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LCS B cells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(&gt;63 = Pos)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50"/>
                          </a:solidFill>
                          <a:effectLst/>
                        </a:rPr>
                        <a:t>58.5</a:t>
                      </a:r>
                      <a:endParaRPr lang="en-GB" sz="11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50"/>
                          </a:solidFill>
                          <a:effectLst/>
                        </a:rPr>
                        <a:t>55.7</a:t>
                      </a:r>
                      <a:endParaRPr lang="en-GB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0000"/>
                          </a:solidFill>
                          <a:effectLst/>
                        </a:rPr>
                        <a:t>68.4</a:t>
                      </a:r>
                      <a:endParaRPr lang="en-GB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78.6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</a:rPr>
                        <a:t>84.3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02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FCXM result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Neg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Neg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Neg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Neg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Pos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 Pos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 cell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 cell </a:t>
                      </a:r>
                      <a:r>
                        <a:rPr lang="en-GB" sz="1100" dirty="0" err="1">
                          <a:effectLst/>
                        </a:rPr>
                        <a:t>Pos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 cell </a:t>
                      </a:r>
                      <a:r>
                        <a:rPr lang="en-GB" sz="1100" dirty="0" err="1">
                          <a:effectLst/>
                        </a:rPr>
                        <a:t>Pos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3576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CDC XM result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728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LCS = Linear Channel Shift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20249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002720"/>
              </p:ext>
            </p:extLst>
          </p:nvPr>
        </p:nvGraphicFramePr>
        <p:xfrm>
          <a:off x="197032" y="1226503"/>
          <a:ext cx="9505055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643">
                  <a:extLst>
                    <a:ext uri="{9D8B030D-6E8A-4147-A177-3AD203B41FA5}">
                      <a16:colId xmlns:a16="http://schemas.microsoft.com/office/drawing/2014/main" val="1155120480"/>
                    </a:ext>
                  </a:extLst>
                </a:gridCol>
                <a:gridCol w="8382412">
                  <a:extLst>
                    <a:ext uri="{9D8B030D-6E8A-4147-A177-3AD203B41FA5}">
                      <a16:colId xmlns:a16="http://schemas.microsoft.com/office/drawing/2014/main" val="2538495643"/>
                    </a:ext>
                  </a:extLst>
                </a:gridCol>
              </a:tblGrid>
              <a:tr h="272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ABO 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A1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, A3; B7,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B44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; Cw7, -; DR4, -; DR53; DQ7,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  <a:effectLst/>
                        </a:rPr>
                        <a:t>DQ9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  <a:effectLst/>
                        </a:rPr>
                        <a:t>DPB1*04:01, -</a:t>
                      </a:r>
                      <a:endParaRPr lang="en-GB" sz="1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9426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8347"/>
              </p:ext>
            </p:extLst>
          </p:nvPr>
        </p:nvGraphicFramePr>
        <p:xfrm>
          <a:off x="1774036" y="4717268"/>
          <a:ext cx="670814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275">
                  <a:extLst>
                    <a:ext uri="{9D8B030D-6E8A-4147-A177-3AD203B41FA5}">
                      <a16:colId xmlns:a16="http://schemas.microsoft.com/office/drawing/2014/main" val="110387493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3265153817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176988148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330465120"/>
                    </a:ext>
                  </a:extLst>
                </a:gridCol>
                <a:gridCol w="918845">
                  <a:extLst>
                    <a:ext uri="{9D8B030D-6E8A-4147-A177-3AD203B41FA5}">
                      <a16:colId xmlns:a16="http://schemas.microsoft.com/office/drawing/2014/main" val="64221864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627960035"/>
                    </a:ext>
                  </a:extLst>
                </a:gridCol>
                <a:gridCol w="704215">
                  <a:extLst>
                    <a:ext uri="{9D8B030D-6E8A-4147-A177-3AD203B41FA5}">
                      <a16:colId xmlns:a16="http://schemas.microsoft.com/office/drawing/2014/main" val="3620667837"/>
                    </a:ext>
                  </a:extLst>
                </a:gridCol>
              </a:tblGrid>
              <a:tr h="71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UK&amp;I  (n=22)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RoW (n=30)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(n=52)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0245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Percentage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424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Standard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3700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578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Intermediate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82%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829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445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Contraindication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171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346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0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level of immunological risk would you assign this transplant?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488" y="1484784"/>
            <a:ext cx="87129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stated this would be a Intermediate risk transplant.  </a:t>
            </a: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reasons cited included: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BSHI/BTS Guidelines categorise historic positive current negative T/B cell FCXM (CDCXM negative) due to current IgG class I DSA as intermediate 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risk of </a:t>
            </a:r>
            <a:r>
              <a:rPr lang="en-GB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hyperacute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rejection is low. However risk of accelerated antibody mediated rejection due to memory response is higher due to historically positive Flow </a:t>
            </a:r>
            <a:r>
              <a:rPr lang="en-GB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DSA is due to a known sensitisation event, pregnancy. </a:t>
            </a: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Transplant possible with augmented immunosuppression and post-transplant monitoring.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cumulative DSA is ~3,000MFI, historically ~6,000</a:t>
            </a:r>
          </a:p>
        </p:txBody>
      </p:sp>
    </p:spTree>
    <p:extLst>
      <p:ext uri="{BB962C8B-B14F-4D97-AF65-F5344CB8AC3E}">
        <p14:creationId xmlns:p14="http://schemas.microsoft.com/office/powerpoint/2010/main" val="35183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clinical advise would you give?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496" y="1196752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answers included: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BSHI/BTS Guidelines state transplant is recommended given the anticipated loss of vascular access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caution with proactive use of immunosuppression and post-transplant monitoring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with MDT if sufficient time to enter another cycle of the sharing scheme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3713" y="0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Portal: View Assessed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488" y="141738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result summaries tables, select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Tables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NOTE: all samples are separate entries in the system, even if in the same batch/distribution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44488" y="4895219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summary tables will highlight your lab</a:t>
            </a: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wish to know your lab ID this can be found in the </a:t>
            </a:r>
            <a:r>
              <a:rPr lang="en-GB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8238" y="4895219"/>
            <a:ext cx="2016224" cy="47352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2115197"/>
            <a:ext cx="5400600" cy="26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Scenario 2 – HSCT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60" y="1068388"/>
            <a:ext cx="8915400" cy="47847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 year old female with high-risk ALL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group: O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 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CMV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 Type:</a:t>
            </a:r>
          </a:p>
          <a:p>
            <a:pPr marL="457200" lvl="1" indent="0">
              <a:buNone/>
              <a:defRPr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A*02:01, A*24:02; B*07:02, B*51:01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C*02:02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C*07:02; 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DRB1*15:01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-;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DQB1*06:02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-;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DPB1*03:01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DPB1*04:01 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only has half-siblings</a:t>
            </a:r>
          </a:p>
          <a:p>
            <a:pPr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Unrelated donor search performed</a:t>
            </a:r>
          </a:p>
          <a:p>
            <a:pPr>
              <a:defRPr/>
            </a:pPr>
            <a:endParaRPr lang="en-GB" sz="1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 responses received</a:t>
            </a: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16496" y="-85625"/>
            <a:ext cx="9001000" cy="922337"/>
          </a:xfrm>
        </p:spPr>
        <p:txBody>
          <a:bodyPr/>
          <a:lstStyle/>
          <a:p>
            <a:r>
              <a:rPr lang="en-GB" alt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on the likelihood of finding a donor</a:t>
            </a:r>
            <a:endParaRPr lang="en-GB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2465"/>
              </p:ext>
            </p:extLst>
          </p:nvPr>
        </p:nvGraphicFramePr>
        <p:xfrm>
          <a:off x="1064568" y="1052736"/>
          <a:ext cx="6899012" cy="1944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9012">
                  <a:extLst>
                    <a:ext uri="{9D8B030D-6E8A-4147-A177-3AD203B41FA5}">
                      <a16:colId xmlns:a16="http://schemas.microsoft.com/office/drawing/2014/main" val="2313350307"/>
                    </a:ext>
                  </a:extLst>
                </a:gridCol>
              </a:tblGrid>
              <a:tr h="19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Summary of responses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from UK and Ireland (UK&amp;I)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680392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Likely to find a 10/10 matched donor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25189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There is a high likelihood of finding a matched unrelated donor - although maybe not an optimal donor for non-HLA reasons as the number found would be quite small.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Would be a challenging search due to rare/intermediate B/C association and homozygous DRB1/DQB1.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694858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HLA-B*51:01 is associated with several different HLA-C alleles (e.g. C*01:02, C*14:02, C*15:02 and C*16:02) and is less frequently associated with C*02:02, making it less likely a 10/10 match will be found, particularly if registry HLA-C data is not provided. 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569885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HLA-C typing can be missing from some donors, this makes it difficult to predict if these donors are potentially fully matched or mismatched at HLA-C.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91367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61487"/>
              </p:ext>
            </p:extLst>
          </p:nvPr>
        </p:nvGraphicFramePr>
        <p:xfrm>
          <a:off x="1064568" y="3356992"/>
          <a:ext cx="6899012" cy="2237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9012">
                  <a:extLst>
                    <a:ext uri="{9D8B030D-6E8A-4147-A177-3AD203B41FA5}">
                      <a16:colId xmlns:a16="http://schemas.microsoft.com/office/drawing/2014/main" val="3384395874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Summary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of r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</a:rPr>
                        <a:t>esponses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from Rest of World (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RoW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114653"/>
                  </a:ext>
                </a:extLst>
              </a:tr>
              <a:tr h="37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The haplotype A*02:01 C*02:02 B*07:02 DRB1*15:01 DQB1*06:02 is not very frequent and it could represent a challenge in donor search.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2748"/>
                  </a:ext>
                </a:extLst>
              </a:tr>
              <a:tr h="55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The patient has a frequent HLA haplotype found in Caucasian populations with high probability to find an identical HLA 10/10 donor. The difficulty will be to find among the 30 donors 10/10 identified in the BMDW a rapidly available and CMV negative donor.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810475"/>
                  </a:ext>
                </a:extLst>
              </a:tr>
              <a:tr h="55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Identification of HLA matched unrelated donor could be challenging due to DRB1, -DQB1 homozygosity; HLA-B*51:01 that could be associated with different HLA-C alleles and therefore HLA-C allele MM could be expected.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43444"/>
                  </a:ext>
                </a:extLst>
              </a:tr>
              <a:tr h="37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The patient carries the variant HLA-B*51 that can be associated with several HLA-C alleles, but in this phenotypic context, the haplotype A24, B7, Cw7, DR15 and DQ6 is common.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296676"/>
                  </a:ext>
                </a:extLst>
              </a:tr>
              <a:tr h="186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Unusual HLA-B/C linkage disequilibrium (B*51:01/C*02:02): 8% (NMDP data for CAU ethnic code).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8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30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763"/>
            <a:ext cx="9705528" cy="922338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An Unrelated Donor Search is Performed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81135"/>
              </p:ext>
            </p:extLst>
          </p:nvPr>
        </p:nvGraphicFramePr>
        <p:xfrm>
          <a:off x="189995" y="1389857"/>
          <a:ext cx="9515533" cy="4884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76">
                  <a:extLst>
                    <a:ext uri="{9D8B030D-6E8A-4147-A177-3AD203B41FA5}">
                      <a16:colId xmlns:a16="http://schemas.microsoft.com/office/drawing/2014/main" val="2907929589"/>
                    </a:ext>
                  </a:extLst>
                </a:gridCol>
                <a:gridCol w="268188">
                  <a:extLst>
                    <a:ext uri="{9D8B030D-6E8A-4147-A177-3AD203B41FA5}">
                      <a16:colId xmlns:a16="http://schemas.microsoft.com/office/drawing/2014/main" val="2722295380"/>
                    </a:ext>
                  </a:extLst>
                </a:gridCol>
                <a:gridCol w="335193">
                  <a:extLst>
                    <a:ext uri="{9D8B030D-6E8A-4147-A177-3AD203B41FA5}">
                      <a16:colId xmlns:a16="http://schemas.microsoft.com/office/drawing/2014/main" val="905584954"/>
                    </a:ext>
                  </a:extLst>
                </a:gridCol>
                <a:gridCol w="536310">
                  <a:extLst>
                    <a:ext uri="{9D8B030D-6E8A-4147-A177-3AD203B41FA5}">
                      <a16:colId xmlns:a16="http://schemas.microsoft.com/office/drawing/2014/main" val="15551019"/>
                    </a:ext>
                  </a:extLst>
                </a:gridCol>
                <a:gridCol w="536310">
                  <a:extLst>
                    <a:ext uri="{9D8B030D-6E8A-4147-A177-3AD203B41FA5}">
                      <a16:colId xmlns:a16="http://schemas.microsoft.com/office/drawing/2014/main" val="3501511516"/>
                    </a:ext>
                  </a:extLst>
                </a:gridCol>
                <a:gridCol w="536310">
                  <a:extLst>
                    <a:ext uri="{9D8B030D-6E8A-4147-A177-3AD203B41FA5}">
                      <a16:colId xmlns:a16="http://schemas.microsoft.com/office/drawing/2014/main" val="3881620762"/>
                    </a:ext>
                  </a:extLst>
                </a:gridCol>
                <a:gridCol w="536310">
                  <a:extLst>
                    <a:ext uri="{9D8B030D-6E8A-4147-A177-3AD203B41FA5}">
                      <a16:colId xmlns:a16="http://schemas.microsoft.com/office/drawing/2014/main" val="928569127"/>
                    </a:ext>
                  </a:extLst>
                </a:gridCol>
                <a:gridCol w="603347">
                  <a:extLst>
                    <a:ext uri="{9D8B030D-6E8A-4147-A177-3AD203B41FA5}">
                      <a16:colId xmlns:a16="http://schemas.microsoft.com/office/drawing/2014/main" val="3648755892"/>
                    </a:ext>
                  </a:extLst>
                </a:gridCol>
                <a:gridCol w="804463">
                  <a:extLst>
                    <a:ext uri="{9D8B030D-6E8A-4147-A177-3AD203B41FA5}">
                      <a16:colId xmlns:a16="http://schemas.microsoft.com/office/drawing/2014/main" val="2591905479"/>
                    </a:ext>
                  </a:extLst>
                </a:gridCol>
                <a:gridCol w="469270">
                  <a:extLst>
                    <a:ext uri="{9D8B030D-6E8A-4147-A177-3AD203B41FA5}">
                      <a16:colId xmlns:a16="http://schemas.microsoft.com/office/drawing/2014/main" val="3175830498"/>
                    </a:ext>
                  </a:extLst>
                </a:gridCol>
                <a:gridCol w="536310">
                  <a:extLst>
                    <a:ext uri="{9D8B030D-6E8A-4147-A177-3AD203B41FA5}">
                      <a16:colId xmlns:a16="http://schemas.microsoft.com/office/drawing/2014/main" val="3488779663"/>
                    </a:ext>
                  </a:extLst>
                </a:gridCol>
                <a:gridCol w="804463">
                  <a:extLst>
                    <a:ext uri="{9D8B030D-6E8A-4147-A177-3AD203B41FA5}">
                      <a16:colId xmlns:a16="http://schemas.microsoft.com/office/drawing/2014/main" val="3781311957"/>
                    </a:ext>
                  </a:extLst>
                </a:gridCol>
                <a:gridCol w="608073">
                  <a:extLst>
                    <a:ext uri="{9D8B030D-6E8A-4147-A177-3AD203B41FA5}">
                      <a16:colId xmlns:a16="http://schemas.microsoft.com/office/drawing/2014/main" val="3648161709"/>
                    </a:ext>
                  </a:extLst>
                </a:gridCol>
                <a:gridCol w="862910">
                  <a:extLst>
                    <a:ext uri="{9D8B030D-6E8A-4147-A177-3AD203B41FA5}">
                      <a16:colId xmlns:a16="http://schemas.microsoft.com/office/drawing/2014/main" val="129039113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658589956"/>
                    </a:ext>
                  </a:extLst>
                </a:gridCol>
              </a:tblGrid>
              <a:tr h="220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HLA genotype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505708"/>
                  </a:ext>
                </a:extLst>
              </a:tr>
              <a:tr h="391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4F81BD"/>
                          </a:solidFill>
                          <a:effectLst/>
                        </a:rPr>
                        <a:t> </a:t>
                      </a: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ID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M/F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Age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Blood group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CMV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Weight (kg)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Donor register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A*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B*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C*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DRB1*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DQB1*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DPB1*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Donor Choice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254033"/>
                  </a:ext>
                </a:extLst>
              </a:tr>
              <a:tr h="611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A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 Rh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02:01/01L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24:02/02L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51:01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07:02/61/ 161N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02:02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06:02/47/84/ 109/111/116/117/127 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r>
                        <a:rPr lang="en-GB" sz="700" dirty="0" smtClean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102866"/>
                  </a:ext>
                </a:extLst>
              </a:tr>
              <a:tr h="195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B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 Rh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Positive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51, 07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02, 07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 smtClean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01693"/>
                  </a:ext>
                </a:extLst>
              </a:tr>
              <a:tr h="195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4F81BD"/>
                          </a:solidFill>
                          <a:effectLst/>
                        </a:rPr>
                        <a:t>C</a:t>
                      </a:r>
                      <a:endParaRPr lang="en-GB" sz="1400" b="1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51, 07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06:02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 smtClean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814904"/>
                  </a:ext>
                </a:extLst>
              </a:tr>
              <a:tr h="391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D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02;01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24:02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51:01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07:02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06:02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 smtClean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160204"/>
                  </a:ext>
                </a:extLst>
              </a:tr>
              <a:tr h="391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E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O Rh </a:t>
                      </a:r>
                      <a:r>
                        <a:rPr lang="en-GB" sz="800" dirty="0" err="1">
                          <a:effectLst/>
                        </a:rPr>
                        <a:t>neg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51, 07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07, 15:44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04:01/ 126:01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31687"/>
                  </a:ext>
                </a:extLst>
              </a:tr>
              <a:tr h="391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F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 Rh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Positive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German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02:01 24:02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51:01 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02:02 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06:02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04:01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15:01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050" baseline="30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(27%)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female., CMV positive, if transplant urgent give fully typed donors priority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845480"/>
                  </a:ext>
                </a:extLst>
              </a:tr>
              <a:tr h="391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G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 Rh pos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French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02:01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24:02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51:01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02:02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06:02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 smtClean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050" baseline="30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05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(89%)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10/10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CMV &amp; ABO match,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 male, reliable registry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873256"/>
                  </a:ext>
                </a:extLst>
              </a:tr>
              <a:tr h="195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H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German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51, 07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06:02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 smtClean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050" baseline="30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(22%)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 male, likely HLA match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35914"/>
                  </a:ext>
                </a:extLst>
              </a:tr>
              <a:tr h="391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I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 Rh pos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02:01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24:02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51:01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02:02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07:02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06:02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02:01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03:01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050" baseline="30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05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(8%)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50" baseline="30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05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(51%)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DPB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permissive, 11/12 match, donor age, female to female, CMV unknown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36461"/>
                  </a:ext>
                </a:extLst>
              </a:tr>
              <a:tr h="1955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4F81BD"/>
                          </a:solidFill>
                          <a:effectLst/>
                        </a:rPr>
                        <a:t>J</a:t>
                      </a:r>
                      <a:endParaRPr lang="en-GB" sz="1400" b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Unknown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German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2, 24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51, 7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2, 7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15:01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06:02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r>
                        <a:rPr lang="en-GB" sz="800" dirty="0" smtClean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50" baseline="30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05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(13.5%)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10/10 low resolution, CMV match,</a:t>
                      </a:r>
                      <a:r>
                        <a:rPr lang="en-GB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male, reliable registry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46457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995" y="739814"/>
            <a:ext cx="869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available donors were identified</a:t>
            </a:r>
          </a:p>
          <a:p>
            <a:pPr eaLnBrk="0" hangingPunct="0"/>
            <a:r>
              <a:rPr lang="en-GB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were asked to select 3 donors</a:t>
            </a:r>
            <a:endParaRPr lang="en-GB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your laboratory test for HLA-DPB1 for HSCT patients and donors?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78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4" y="1230499"/>
            <a:ext cx="2952328" cy="16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0912" y="2203447"/>
            <a:ext cx="2890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 76% (UK&amp;I 67%), </a:t>
            </a:r>
            <a:r>
              <a:rPr lang="en-GB" sz="1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24% (UK&amp;I 33%)</a:t>
            </a:r>
            <a:endParaRPr lang="en-GB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72" y="3030141"/>
            <a:ext cx="5639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reasons cited included: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best 12/12 match to see if permissive or non-permissive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Routinely performed on all patients/donors but not used for donor selection/ranking unless a choice of well matched donors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 to decide between well matched donors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Published data on better outcomes for DPB permissive mismatch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if DP antibodies are detected in the patient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currently requested by clinicians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79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861048"/>
            <a:ext cx="2905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16896" y="152317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stated 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do perform DPB1 HLA typing.  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3534" y="322957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your Lab report permissive/non-permissive DPB1 mismatch information?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1192" y="5195822"/>
            <a:ext cx="2890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 49% (UK&amp;I 40%), </a:t>
            </a:r>
            <a:r>
              <a:rPr lang="en-GB" sz="1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51% (UK&amp;I 60%)</a:t>
            </a:r>
            <a:endParaRPr lang="en-GB" sz="1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44624"/>
            <a:ext cx="9062772" cy="922338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the additional information, rank donor K, L and M in order of preference and outline reasons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95329"/>
              </p:ext>
            </p:extLst>
          </p:nvPr>
        </p:nvGraphicFramePr>
        <p:xfrm>
          <a:off x="560512" y="1988840"/>
          <a:ext cx="9001001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11174219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4647033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080269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9334165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440382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484199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0464097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69828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Donor Ref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ABO matched/ mismatched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HLA-DPB1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Predicted Immunogenicity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Most common donor choice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Reason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selection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4608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 Rh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pos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09:01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13:01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Non-permissive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HvG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1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choice (51%)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male donor,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ABO match preferred despite non-permissive mm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680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 Rh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pos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05:01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13:01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Non-Permissive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GvH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1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choice (60%)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ABO match, older female (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poss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pregnancies), non-permissive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GvH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with possible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GvL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effect, increased risk of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GvHD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342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A Rh pos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02:01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03:01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Permissive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1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choice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(73%)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donor,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11/12, permissive,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ABO mm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07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07751"/>
              </p:ext>
            </p:extLst>
          </p:nvPr>
        </p:nvGraphicFramePr>
        <p:xfrm>
          <a:off x="704528" y="1556792"/>
          <a:ext cx="597666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371">
                  <a:extLst>
                    <a:ext uri="{9D8B030D-6E8A-4147-A177-3AD203B41FA5}">
                      <a16:colId xmlns:a16="http://schemas.microsoft.com/office/drawing/2014/main" val="144822222"/>
                    </a:ext>
                  </a:extLst>
                </a:gridCol>
                <a:gridCol w="1002840">
                  <a:extLst>
                    <a:ext uri="{9D8B030D-6E8A-4147-A177-3AD203B41FA5}">
                      <a16:colId xmlns:a16="http://schemas.microsoft.com/office/drawing/2014/main" val="1007021270"/>
                    </a:ext>
                  </a:extLst>
                </a:gridCol>
                <a:gridCol w="636972">
                  <a:extLst>
                    <a:ext uri="{9D8B030D-6E8A-4147-A177-3AD203B41FA5}">
                      <a16:colId xmlns:a16="http://schemas.microsoft.com/office/drawing/2014/main" val="257431754"/>
                    </a:ext>
                  </a:extLst>
                </a:gridCol>
                <a:gridCol w="407069">
                  <a:extLst>
                    <a:ext uri="{9D8B030D-6E8A-4147-A177-3AD203B41FA5}">
                      <a16:colId xmlns:a16="http://schemas.microsoft.com/office/drawing/2014/main" val="4072938215"/>
                    </a:ext>
                  </a:extLst>
                </a:gridCol>
                <a:gridCol w="1186598">
                  <a:extLst>
                    <a:ext uri="{9D8B030D-6E8A-4147-A177-3AD203B41FA5}">
                      <a16:colId xmlns:a16="http://schemas.microsoft.com/office/drawing/2014/main" val="2170401964"/>
                    </a:ext>
                  </a:extLst>
                </a:gridCol>
                <a:gridCol w="1002840">
                  <a:extLst>
                    <a:ext uri="{9D8B030D-6E8A-4147-A177-3AD203B41FA5}">
                      <a16:colId xmlns:a16="http://schemas.microsoft.com/office/drawing/2014/main" val="613314645"/>
                    </a:ext>
                  </a:extLst>
                </a:gridCol>
                <a:gridCol w="636972">
                  <a:extLst>
                    <a:ext uri="{9D8B030D-6E8A-4147-A177-3AD203B41FA5}">
                      <a16:colId xmlns:a16="http://schemas.microsoft.com/office/drawing/2014/main" val="530172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HLA Allele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Specificity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MFI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1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HLA Allele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Specificity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MFI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7913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DQB1*04:02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24780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DRB1*12:02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DR12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14773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429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DQB1*04:01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24455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DPB1*02:01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DP2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6428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10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DQB1*03:01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22994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DPB1*18:01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DP18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4857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7630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DQB1*03:01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20935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effectLst/>
                        </a:rPr>
                        <a:t>DPB1*13:01</a:t>
                      </a: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FF0000"/>
                          </a:solidFill>
                          <a:effectLst/>
                        </a:rPr>
                        <a:t>DP13</a:t>
                      </a:r>
                      <a:endParaRPr lang="en-GB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2532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257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DQB1*03:01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20854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DPB1*06:01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2464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469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DQB1*04:02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20158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DPB1*13:01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DP13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2385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415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DQB1*03:01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18905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DPB1*14:01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DP14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2086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527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DQB1*04:01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DQ4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17499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DPB1*13:01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DP13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0000"/>
                          </a:solidFill>
                          <a:effectLst/>
                        </a:rPr>
                        <a:t>1986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129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DRB1*11:04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DR11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15762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DPB1*20:01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DP20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1796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565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DRB1*12:01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DR12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15458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DPB1*17:01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DP17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1432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578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DRB1*11:01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DR11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14865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DPB1*06:01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DP6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1305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50157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44488" y="44624"/>
            <a:ext cx="906277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3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additional antibody screening data change your donor selection?</a:t>
            </a:r>
            <a:endParaRPr lang="en-GB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528" y="1156682"/>
            <a:ext cx="64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Antibody data provided (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DSAs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718824"/>
              </p:ext>
            </p:extLst>
          </p:nvPr>
        </p:nvGraphicFramePr>
        <p:xfrm>
          <a:off x="6897216" y="1392183"/>
          <a:ext cx="2638424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216" y="3284260"/>
            <a:ext cx="2890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1200" b="1" dirty="0" smtClean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 62% (UK&amp;I 47%), </a:t>
            </a:r>
            <a:r>
              <a:rPr lang="en-GB" sz="1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33% (UK&amp;I 47%)</a:t>
            </a:r>
          </a:p>
          <a:p>
            <a:pPr algn="ctr" eaLnBrk="0" hangingPunct="0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response 5% (6%)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2289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44" y="4149080"/>
            <a:ext cx="3888430" cy="198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0512" y="3748970"/>
            <a:ext cx="645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yes, which donor would now be your first choice?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9104" y="4124622"/>
            <a:ext cx="3228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stated 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would now select donor K (61%) as first choice due to lower MFI of potential DSAs, ABO match and DP permissive. </a:t>
            </a:r>
          </a:p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21" y="332656"/>
            <a:ext cx="8915400" cy="922338"/>
          </a:xfrm>
        </p:spPr>
        <p:txBody>
          <a:bodyPr/>
          <a:lstStyle/>
          <a:p>
            <a:r>
              <a:rPr lang="en-GB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Scenario 3 – </a:t>
            </a:r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Neonatal </a:t>
            </a:r>
            <a:r>
              <a:rPr lang="en-GB" alt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Alloimmune</a:t>
            </a:r>
            <a:r>
              <a:rPr lang="en-GB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Thrombocytopenia (NAIT)</a:t>
            </a:r>
            <a:endParaRPr lang="en-GB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87321" y="1772816"/>
            <a:ext cx="8915400" cy="4784725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suspected case of NAIT is referred for investigation.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platelet count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HPA type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mother, father and child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Indirect MAIPA results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GB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responses received (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UK&amp;I)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88640"/>
            <a:ext cx="8964488" cy="922338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on the likelihood of NAIT, transfusion advice and potential risk to subsequent pregnancies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3" y="4263087"/>
            <a:ext cx="9036496" cy="1544019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respondents agreed that NAIT was highly likely, due to a HPA-1a antibody. 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would be to transfuse HPA-1a </a:t>
            </a:r>
            <a:r>
              <a:rPr lang="en-GB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platelets.  Subsequent pregnancies are at risk and treatment should be with </a:t>
            </a:r>
            <a:r>
              <a:rPr lang="en-GB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IVIg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58950"/>
              </p:ext>
            </p:extLst>
          </p:nvPr>
        </p:nvGraphicFramePr>
        <p:xfrm>
          <a:off x="200472" y="1268760"/>
          <a:ext cx="5669280" cy="283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510">
                  <a:extLst>
                    <a:ext uri="{9D8B030D-6E8A-4147-A177-3AD203B41FA5}">
                      <a16:colId xmlns:a16="http://schemas.microsoft.com/office/drawing/2014/main" val="1376623764"/>
                    </a:ext>
                  </a:extLst>
                </a:gridCol>
                <a:gridCol w="2429510">
                  <a:extLst>
                    <a:ext uri="{9D8B030D-6E8A-4147-A177-3AD203B41FA5}">
                      <a16:colId xmlns:a16="http://schemas.microsoft.com/office/drawing/2014/main" val="138631925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0587150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Question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Response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(n=24)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52156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Likelihood of NAIT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Highly Likely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 (56%)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3965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Likely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 (44%)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30062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Defined antibody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HPA-1a antibody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 (90%)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8917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HPA-3a antibody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7532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HPA-5b antibody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57704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Transfusion Advice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HPA-1a negative platelets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 (75%)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5665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HPA-1a and 5a negative platelets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(25%)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9299150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Risk to Subsequent Pregnancies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22 (100%)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620124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Patient Management in Subsequent Pregnancies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u="none" dirty="0">
                          <a:solidFill>
                            <a:schemeClr val="tx1"/>
                          </a:solidFill>
                          <a:effectLst/>
                        </a:rPr>
                        <a:t>Maternal </a:t>
                      </a:r>
                      <a:r>
                        <a:rPr lang="en-GB" sz="1000" i="1" u="none" dirty="0" err="1">
                          <a:solidFill>
                            <a:schemeClr val="tx1"/>
                          </a:solidFill>
                          <a:effectLst/>
                        </a:rPr>
                        <a:t>IVIg</a:t>
                      </a:r>
                      <a:endParaRPr lang="en-GB" sz="1200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 (34%)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1185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Foetal HPA Typing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 (32%)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6196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Ultrasound monitoring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(10%)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7879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Monitor Maternal HPA antibody levels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4786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Caesarean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59584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Transfuse HPA-1a negative platelets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2766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Counselling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6162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Transfuse HPA-1a 5b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(2%)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458693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09291"/>
              </p:ext>
            </p:extLst>
          </p:nvPr>
        </p:nvGraphicFramePr>
        <p:xfrm>
          <a:off x="6033120" y="1272208"/>
          <a:ext cx="3600402" cy="1723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799">
                  <a:extLst>
                    <a:ext uri="{9D8B030D-6E8A-4147-A177-3AD203B41FA5}">
                      <a16:colId xmlns:a16="http://schemas.microsoft.com/office/drawing/2014/main" val="1295759932"/>
                    </a:ext>
                  </a:extLst>
                </a:gridCol>
                <a:gridCol w="409849">
                  <a:extLst>
                    <a:ext uri="{9D8B030D-6E8A-4147-A177-3AD203B41FA5}">
                      <a16:colId xmlns:a16="http://schemas.microsoft.com/office/drawing/2014/main" val="1209368608"/>
                    </a:ext>
                  </a:extLst>
                </a:gridCol>
                <a:gridCol w="597569">
                  <a:extLst>
                    <a:ext uri="{9D8B030D-6E8A-4147-A177-3AD203B41FA5}">
                      <a16:colId xmlns:a16="http://schemas.microsoft.com/office/drawing/2014/main" val="217549352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524214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157609709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644409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Donor Cell Panel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HPA –Type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5b , </a:t>
                      </a: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5b</a:t>
                      </a:r>
                      <a:endParaRPr lang="en-GB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15a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, 15a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5a, </a:t>
                      </a: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5a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15b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, 15b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5a, </a:t>
                      </a: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5a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15b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, 15b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5b, </a:t>
                      </a: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5b</a:t>
                      </a:r>
                      <a:endParaRPr lang="en-GB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15a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, 15a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1a, 1b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2a, 2b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3a, 3b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5a, </a:t>
                      </a: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5b</a:t>
                      </a:r>
                      <a:endParaRPr lang="en-GB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solidFill>
                            <a:schemeClr val="tx1"/>
                          </a:solidFill>
                          <a:effectLst/>
                        </a:rPr>
                        <a:t>15a</a:t>
                      </a: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, 15b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9391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GPIIb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IIIa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PAB 1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POS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N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POS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N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04493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GPIa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IIa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N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N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66427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GPIb/IX</a:t>
                      </a:r>
                      <a:endParaRPr lang="en-GB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N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N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22415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HLA W6/32 + P43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600" b="0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GB" sz="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7865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56821" y="3273641"/>
            <a:ext cx="4953000" cy="818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05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- 1b:1b, 2a:2a, 3a:3b, 4a:4a, 5a:5a,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05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  </a:t>
            </a:r>
            <a:r>
              <a:rPr lang="en-GB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- 1a:1b, 2a:2b, 3a:3a, 4a:4a, 5b:5b,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05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Childs     </a:t>
            </a:r>
            <a:r>
              <a:rPr lang="en-GB" sz="10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1a:1b, 2a:2a, 3a:3a, 4a:4a, 5a:5b, 6a:6a, 9a:9a, 15a:15a</a:t>
            </a:r>
            <a:endParaRPr lang="en-GB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88640"/>
            <a:ext cx="8964488" cy="922338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on the likelihood of NAIT, transfusion advice and potential risk to subsequent pregnancies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4509120"/>
            <a:ext cx="9036496" cy="1544019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respondent agreed this case was NAIT, due to a HPA-3a antibody. 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would be to transfuse HPA-3a </a:t>
            </a:r>
            <a:r>
              <a:rPr lang="en-GB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platelets.  Subsequent pregnancies are at risk and treatment should be with </a:t>
            </a:r>
            <a:r>
              <a:rPr lang="en-GB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IVIg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038" y="1110978"/>
            <a:ext cx="663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further case was referred to the lab  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91023"/>
              </p:ext>
            </p:extLst>
          </p:nvPr>
        </p:nvGraphicFramePr>
        <p:xfrm>
          <a:off x="272480" y="1538997"/>
          <a:ext cx="5669280" cy="2993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510">
                  <a:extLst>
                    <a:ext uri="{9D8B030D-6E8A-4147-A177-3AD203B41FA5}">
                      <a16:colId xmlns:a16="http://schemas.microsoft.com/office/drawing/2014/main" val="1003508650"/>
                    </a:ext>
                  </a:extLst>
                </a:gridCol>
                <a:gridCol w="2429510">
                  <a:extLst>
                    <a:ext uri="{9D8B030D-6E8A-4147-A177-3AD203B41FA5}">
                      <a16:colId xmlns:a16="http://schemas.microsoft.com/office/drawing/2014/main" val="271605195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426500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Question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Response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(n=24)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043226"/>
                  </a:ext>
                </a:extLst>
              </a:tr>
              <a:tr h="628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Consistent with NAIT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Yes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23 (96%)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83517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Unclear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391474"/>
                  </a:ext>
                </a:extLst>
              </a:tr>
              <a:tr h="1327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HPA-3a antibody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24 (60%)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46057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HPA-15b antibody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 (40%)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12813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Transfusion Advice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HPA-3a negative platelets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 (46%)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0987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HPA-3a 15b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(25%)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0632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HPA-1a and 5b negative platelets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(12.5%)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8302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Transfuse with maternal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(12.5%)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7650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HPA-3b 15b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304246"/>
                  </a:ext>
                </a:extLst>
              </a:tr>
              <a:tr h="25019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Risk to Subsequent Pregnancies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Yes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22 (92%)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6281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Undetermined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09270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Patient Management in Subsequent Pregnancies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Maternal </a:t>
                      </a:r>
                      <a:r>
                        <a:rPr lang="en-GB" sz="1000" i="1" dirty="0" err="1">
                          <a:effectLst/>
                        </a:rPr>
                        <a:t>IVIg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 (47%)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5759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Close monitoring/desensitisation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(17%)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3764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Monitor Maternal HPA antibody levels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536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Foetal HPA Typing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384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Ultrasound monitoring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(9%)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2022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Caesarean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(3%)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31293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85047" y="3690306"/>
            <a:ext cx="4953000" cy="818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- 1a:1b, 2a:2a, 3b:3b, 4a:4a, 5a:5a, 6a:6a, 9a:9a, 15a:15a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 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- 1a:1a, 2a:2b, 3a:3a, 4a:4a, 5a:5b,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1a:1b, 2a:2a, 3a:3b, 4a:4a, 5a:5a, 6a:6a, 9a:9a, 15a:15a</a:t>
            </a:r>
            <a:endParaRPr lang="en-GB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18493"/>
              </p:ext>
            </p:extLst>
          </p:nvPr>
        </p:nvGraphicFramePr>
        <p:xfrm>
          <a:off x="6097351" y="1229242"/>
          <a:ext cx="3528393" cy="24627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2820">
                  <a:extLst>
                    <a:ext uri="{9D8B030D-6E8A-4147-A177-3AD203B41FA5}">
                      <a16:colId xmlns:a16="http://schemas.microsoft.com/office/drawing/2014/main" val="2585268588"/>
                    </a:ext>
                  </a:extLst>
                </a:gridCol>
                <a:gridCol w="468830">
                  <a:extLst>
                    <a:ext uri="{9D8B030D-6E8A-4147-A177-3AD203B41FA5}">
                      <a16:colId xmlns:a16="http://schemas.microsoft.com/office/drawing/2014/main" val="2159471023"/>
                    </a:ext>
                  </a:extLst>
                </a:gridCol>
                <a:gridCol w="588551">
                  <a:extLst>
                    <a:ext uri="{9D8B030D-6E8A-4147-A177-3AD203B41FA5}">
                      <a16:colId xmlns:a16="http://schemas.microsoft.com/office/drawing/2014/main" val="412271058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4150368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510396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96086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Donor Cell Panel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HPA –Type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5b, 5b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5a, 5a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5a, 5a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5b, 5b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15a, 15a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1a, 1b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2a, 2b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3a, 3b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5a, 5b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chemeClr val="tx1"/>
                          </a:solidFill>
                          <a:effectLst/>
                        </a:rPr>
                        <a:t>15b, 15b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2597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GPIIb/IIIa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65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900" dirty="0" err="1">
                          <a:solidFill>
                            <a:schemeClr val="tx1"/>
                          </a:solidFill>
                          <a:effectLst/>
                        </a:rPr>
                        <a:t>GPIa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effectLst/>
                        </a:rPr>
                        <a:t>IIa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212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GPIb/IX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59576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HLA W6/32 + P43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7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5638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CD109</a:t>
                      </a:r>
                      <a:endParaRPr lang="en-GB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5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5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88640"/>
            <a:ext cx="8964488" cy="922338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Comment on the likelihood of NAIT, transfusion advice and potential risk to subsequent pregnancies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03" y="5211390"/>
            <a:ext cx="9036496" cy="1544019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respondents agreed this case was NAIT, due to a </a:t>
            </a:r>
            <a:r>
              <a:rPr lang="en-GB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GPIIb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IIIa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antibody. 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would be to transfuse with random donor platelets.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64" y="1192975"/>
            <a:ext cx="663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further case was referred to the lab  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05852"/>
              </p:ext>
            </p:extLst>
          </p:nvPr>
        </p:nvGraphicFramePr>
        <p:xfrm>
          <a:off x="141065" y="1523702"/>
          <a:ext cx="4968553" cy="368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263">
                  <a:extLst>
                    <a:ext uri="{9D8B030D-6E8A-4147-A177-3AD203B41FA5}">
                      <a16:colId xmlns:a16="http://schemas.microsoft.com/office/drawing/2014/main" val="3239835641"/>
                    </a:ext>
                  </a:extLst>
                </a:gridCol>
                <a:gridCol w="2082556">
                  <a:extLst>
                    <a:ext uri="{9D8B030D-6E8A-4147-A177-3AD203B41FA5}">
                      <a16:colId xmlns:a16="http://schemas.microsoft.com/office/drawing/2014/main" val="3517144748"/>
                    </a:ext>
                  </a:extLst>
                </a:gridCol>
                <a:gridCol w="1560734">
                  <a:extLst>
                    <a:ext uri="{9D8B030D-6E8A-4147-A177-3AD203B41FA5}">
                      <a16:colId xmlns:a16="http://schemas.microsoft.com/office/drawing/2014/main" val="26510649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Question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Response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(n=24)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413080"/>
                  </a:ext>
                </a:extLst>
              </a:tr>
              <a:tr h="6286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Consistent with NAIT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 (44%)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91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Unclear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 (36%)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788737"/>
                  </a:ext>
                </a:extLst>
              </a:tr>
              <a:tr h="1824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(20%)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794718"/>
                  </a:ext>
                </a:extLst>
              </a:tr>
              <a:tr h="132715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 err="1">
                          <a:solidFill>
                            <a:schemeClr val="tx1"/>
                          </a:solidFill>
                          <a:effectLst/>
                        </a:rPr>
                        <a:t>GPIIb</a:t>
                      </a: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000" i="1" dirty="0" err="1">
                          <a:solidFill>
                            <a:schemeClr val="tx1"/>
                          </a:solidFill>
                          <a:effectLst/>
                        </a:rPr>
                        <a:t>IIIa</a:t>
                      </a: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 antibody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 (42%)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870408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Autoantibodies (ITP)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(18%)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310875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Possible Glanzmann’s Thrombasthenia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 (16%)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332276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HPA-5b antibody not detected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(9%)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135609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HPA-5b mismatch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(9%)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673621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HPA-5b antibody detected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707391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HPA-3a antibody detected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301797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Transfusion Advice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solidFill>
                            <a:schemeClr val="tx1"/>
                          </a:solidFill>
                          <a:effectLst/>
                        </a:rPr>
                        <a:t>Transfuse random donor platelets</a:t>
                      </a:r>
                      <a:endParaRPr lang="en-GB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(29%)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4418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Do not transfuse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(14.5%)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8099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IVIg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(14.5%)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6722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Maternal platelets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1794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Crossmatch mother and father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(9%)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3426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HPA-1a and 5b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(9%)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6546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Monitor neonatal platelet count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(3%)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11068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HLA matched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(3%)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20605"/>
                  </a:ext>
                </a:extLst>
              </a:tr>
              <a:tr h="736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HPA-3a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(3%)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2857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Use medication to increase clotting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(3%)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4505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53082"/>
              </p:ext>
            </p:extLst>
          </p:nvPr>
        </p:nvGraphicFramePr>
        <p:xfrm>
          <a:off x="5162973" y="1201338"/>
          <a:ext cx="4679315" cy="2960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3195">
                  <a:extLst>
                    <a:ext uri="{9D8B030D-6E8A-4147-A177-3AD203B41FA5}">
                      <a16:colId xmlns:a16="http://schemas.microsoft.com/office/drawing/2014/main" val="289722411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023194710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334089435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1207525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288010430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844837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Donor Cell Panel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HPA –Type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5b, 5b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5a, 5a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5a, 5a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5b, 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1a, 1b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2a, 2b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3a, 3b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5a, 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8514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GPIIb/IIIa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98318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GPIIb/IIIa </a:t>
                      </a: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Alt.Mabs: PAB5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2105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GPIa/IIa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5612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GPIb/IX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2400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HLA W6/32 + P43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41273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CD109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5253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61136" y="4239809"/>
            <a:ext cx="4953000" cy="88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- 1a:1b, 2a:2a, 3a:3b, 4a:4a, 5a:5a,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 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- 1a:1a, 2a:2b, 3a:3a, 4a:4a, 5a:5b,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  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1a:1b, 2a:2a, 3a:3a, 4a:4a, 5a:5b, 6a:6a, 9a:9a, 15a:15a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3713" y="0"/>
            <a:ext cx="8915400" cy="90872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rgbClr val="FFFFFF"/>
                </a:solidFill>
              </a:rPr>
              <a:t>Participant’s Portal: View Assessment Reports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897" y="1700808"/>
            <a:ext cx="9289032" cy="231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assessment of samples is complete notification will be sent that your report is available to view in the Participant System. </a:t>
            </a:r>
            <a:endParaRPr lang="en-GB" sz="21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</a:t>
            </a:r>
            <a:r>
              <a:rPr lang="en-GB" sz="21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1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Reports </a:t>
            </a: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access all laboratory reports.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table will display a list of available distribution reports. Unsatisfactory performance notifications, close-out letters and annual performance reports will also appear in this list. </a:t>
            </a:r>
            <a:endParaRPr lang="en-GB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07" y="4149080"/>
            <a:ext cx="6335012" cy="18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88640"/>
            <a:ext cx="8424936" cy="922338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tests would you recommend for this case and why?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12" y="4846077"/>
            <a:ext cx="4891730" cy="1544019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respondents would perform a CD109 MAIPA due to a HPA-15 mm. 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would be to transfuse with HPA-15a negative platelets.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64" y="1192975"/>
            <a:ext cx="663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further case was referred to the lab  </a:t>
            </a: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865" y="4252068"/>
            <a:ext cx="4953000" cy="5940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- 1a:1b, 2a:2a, 3a:3b, 4a:4a, 5a:5a, 6a:6a, 9a:9a, 15b:15b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1a:1b, 2a:2a, 3a:3a, 4a:4a, 5a:5b, 6a:6a, 9a:9a, 15a:15a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63528"/>
              </p:ext>
            </p:extLst>
          </p:nvPr>
        </p:nvGraphicFramePr>
        <p:xfrm>
          <a:off x="5042756" y="1209983"/>
          <a:ext cx="4679315" cy="2960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3195">
                  <a:extLst>
                    <a:ext uri="{9D8B030D-6E8A-4147-A177-3AD203B41FA5}">
                      <a16:colId xmlns:a16="http://schemas.microsoft.com/office/drawing/2014/main" val="7853665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899805833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224190606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5572219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58982190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26252237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Donor Cell Panel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HPA –Type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5b, 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1a, 1a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5a, 5a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2b, 2b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3a, 3a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5a, 5a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1b, 1b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2a, 2a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3b, 3b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5b, 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1a, 1b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2a, 2b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3a, 3b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5a, 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15a, 15b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37083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GPIIb/IIIa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727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GPIIb/IIIa </a:t>
                      </a:r>
                      <a:r>
                        <a:rPr lang="en-GB" sz="700">
                          <a:solidFill>
                            <a:schemeClr val="tx1"/>
                          </a:solidFill>
                          <a:effectLst/>
                        </a:rPr>
                        <a:t>Alt.Mabs: PAB5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5849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GPIa/IIa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7210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GPIb/IX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9669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HLA W6/32 + P43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0878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</a:rPr>
                        <a:t>CD109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8153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67876"/>
              </p:ext>
            </p:extLst>
          </p:nvPr>
        </p:nvGraphicFramePr>
        <p:xfrm>
          <a:off x="510170" y="1556792"/>
          <a:ext cx="4091499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983">
                  <a:extLst>
                    <a:ext uri="{9D8B030D-6E8A-4147-A177-3AD203B41FA5}">
                      <a16:colId xmlns:a16="http://schemas.microsoft.com/office/drawing/2014/main" val="141178256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1579942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097642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Question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Response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(n=24)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836503"/>
                  </a:ext>
                </a:extLst>
              </a:tr>
              <a:tr h="62865">
                <a:tc row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Further test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CD109 MAIPA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 (22.5%)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382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 typing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 (18%)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5227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Crossmatch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 (11%)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5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Enquire whether mother used egg donor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(8%)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6227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Use extended panel MAIPA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53839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Re-test after 4-6 weeks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2813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Repeat MAIPA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1137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Repeat MAIPA at double volume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3986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Luminex screen for HLA antibodies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598615"/>
                  </a:ext>
                </a:extLst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PIFT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491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Luminex screen for HPA antibodies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(3%)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98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Investigate non-immune causes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(3%)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3387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Repeat MAIPA with dilute serum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(1.5%)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3304635"/>
                  </a:ext>
                </a:extLst>
              </a:tr>
              <a:tr h="13271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>
                          <a:effectLst/>
                        </a:rPr>
                        <a:t>HPA types do not suggest inheritance</a:t>
                      </a:r>
                      <a:endParaRPr lang="en-GB" sz="12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(40%)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550375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HPA-15 mismatch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(40%)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142846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HPA-15a alloantibody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(20%)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688146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Immediate Transfusion Advice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HPA-15a negative platelets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 (26%)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0156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Transfuse random donor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780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HPA-5a 15b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(11%)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8908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HPA-1a 5b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(11%)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655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Washed maternal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(7.5%)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8615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IVIg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(7.5%)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430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HLA matched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(7.5%)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312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HPA-5b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(3.6%)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3728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Crossmatch mother and father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(3.6%)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0367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HPA-5b 15a negative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(3.6%)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5525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Maternal HPA matched platelets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(3.6%)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64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0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88640"/>
            <a:ext cx="9073008" cy="922338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tests would you recommend for this case and why? What transfusion advice would you provide?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501" y="3608661"/>
            <a:ext cx="4891730" cy="1544019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respondents would perform a PIFT or MAIPA </a:t>
            </a:r>
            <a:r>
              <a:rPr lang="en-GB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due to a potential rare low titre antibody. 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would be to transfuse with HPA-1a5b negative platelets.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1196752"/>
            <a:ext cx="9577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further case was referred to the </a:t>
            </a:r>
            <a:r>
              <a:rPr lang="en-GB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 maternal platelet count is 202 x 109/L, neonatal platelet count is 16 x 109/L, 38 weeks’ </a:t>
            </a:r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gestation.  MAIPA is negative.  </a:t>
            </a:r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2880" y="1883251"/>
            <a:ext cx="6724972" cy="974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 - 1b:1b, 2a:2a, 3a:3b, 4a:4a, 5a:5a,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 - 1a:1a, 2a:2b, 3a:3a, 4a:4a, 5b:5b,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-  1a:1b, 2a:2a, 3a:3a, 4a:4a, 5a:5b, 6a:6a, 9a:9a, 15a:15a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71661"/>
              </p:ext>
            </p:extLst>
          </p:nvPr>
        </p:nvGraphicFramePr>
        <p:xfrm>
          <a:off x="272480" y="1858471"/>
          <a:ext cx="4543437" cy="4784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280">
                  <a:extLst>
                    <a:ext uri="{9D8B030D-6E8A-4147-A177-3AD203B41FA5}">
                      <a16:colId xmlns:a16="http://schemas.microsoft.com/office/drawing/2014/main" val="1877657877"/>
                    </a:ext>
                  </a:extLst>
                </a:gridCol>
                <a:gridCol w="2374804">
                  <a:extLst>
                    <a:ext uri="{9D8B030D-6E8A-4147-A177-3AD203B41FA5}">
                      <a16:colId xmlns:a16="http://schemas.microsoft.com/office/drawing/2014/main" val="3971364651"/>
                    </a:ext>
                  </a:extLst>
                </a:gridCol>
                <a:gridCol w="1044353">
                  <a:extLst>
                    <a:ext uri="{9D8B030D-6E8A-4147-A177-3AD203B41FA5}">
                      <a16:colId xmlns:a16="http://schemas.microsoft.com/office/drawing/2014/main" val="1953227682"/>
                    </a:ext>
                  </a:extLst>
                </a:gridCol>
              </a:tblGrid>
              <a:tr h="251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Question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Response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(n=24)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449713235"/>
                  </a:ext>
                </a:extLst>
              </a:tr>
              <a:tr h="125914">
                <a:tc row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Further test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i="1" dirty="0" err="1">
                          <a:effectLst/>
                        </a:rPr>
                        <a:t>Crossmatch</a:t>
                      </a:r>
                      <a:r>
                        <a:rPr lang="en-GB" sz="800" i="1" dirty="0">
                          <a:effectLst/>
                        </a:rPr>
                        <a:t> (PIFT or MAIPA)</a:t>
                      </a:r>
                      <a:endParaRPr lang="en-GB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14 (22%)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427599089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Repeat MAIPA with extended panel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11 (17%)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931518134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Repeat MAIPA (double volume sera)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 (12%)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495576952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Luminex HPA antibody screen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 (11%)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545867124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Repeat test after 4-6 weeks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 (9%)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977107827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HLA antibody screen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 (8%)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64079126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HLA-DRB3 type mother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 (6%)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34132068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Indirect PIFT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 (4.5%)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960077233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HLA Typing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 (3%)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590169525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Type for other platelet antigens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 (3%)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908232888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Retest with dilute serum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(1.5%)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413945311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Refer to reference lab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(1.5%)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381020806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CD109 MAIPA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(1.5%)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820035725"/>
                  </a:ext>
                </a:extLst>
              </a:tr>
              <a:tr h="125914"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  <a:endParaRPr lang="en-GB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i="1" dirty="0">
                          <a:effectLst/>
                        </a:rPr>
                        <a:t>Rare low titre antibody</a:t>
                      </a:r>
                      <a:endParaRPr lang="en-GB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 (24%)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705950033"/>
                  </a:ext>
                </a:extLst>
              </a:tr>
              <a:tr h="2518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Determine likelihood of HPA-1a alloimmunisation by DRB3 association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 (12%)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339811394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MAIPA not sensitive enough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 (12%)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973514167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Expression levels vary on platelets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828612764"/>
                  </a:ext>
                </a:extLst>
              </a:tr>
              <a:tr h="2518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Non-immune condition causing low platelet count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528499992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IgM blocking antibody present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8666017"/>
                  </a:ext>
                </a:extLst>
              </a:tr>
              <a:tr h="2518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Competition for binding site if antibody concentration high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788780707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Potential HPA-1a incompatibility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148490051"/>
                  </a:ext>
                </a:extLst>
              </a:tr>
              <a:tr h="2518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HLA antibodies causing thrombocytopenia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1 (5.7%)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497210181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Other platelet antigens can cause NAIT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716961669"/>
                  </a:ext>
                </a:extLst>
              </a:tr>
              <a:tr h="2518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Antibodies not always detected on delivery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269950566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Patient antibodies absorbed on platelets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 (5.7%)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181962077"/>
                  </a:ext>
                </a:extLst>
              </a:tr>
              <a:tr h="125914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Immediate Transfusion Advice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i="1" dirty="0">
                          <a:effectLst/>
                        </a:rPr>
                        <a:t>HPA-1a 5b negative platelets</a:t>
                      </a:r>
                      <a:endParaRPr lang="en-GB" sz="1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15 (52%)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2986128215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Random donor platelets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 (21%)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10714328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HLA matched platelets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 (6.75%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651328139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HPA-1a negative platelets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 (6.75%)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161414851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IVIg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 (6.75%)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1542410899"/>
                  </a:ext>
                </a:extLst>
              </a:tr>
              <a:tr h="1259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Washed maternal platelets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2 (6.75%)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661" marR="56661" marT="0" marB="0"/>
                </a:tc>
                <a:extLst>
                  <a:ext uri="{0D108BD9-81ED-4DB2-BD59-A6C34878D82A}">
                    <a16:rowId xmlns:a16="http://schemas.microsoft.com/office/drawing/2014/main" val="301384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8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188640"/>
            <a:ext cx="8496944" cy="922338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tests would you recommend for this case and why</a:t>
            </a:r>
            <a:r>
              <a:rPr lang="en-GB" sz="320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881" y="3555558"/>
            <a:ext cx="4615655" cy="1544019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 respondents would perform a </a:t>
            </a:r>
            <a:r>
              <a:rPr lang="en-GB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crossmatch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CD36 is clinically relevant in Asian populations.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472" y="1196752"/>
            <a:ext cx="9577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0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further case from a South East Asian family was referred to the lab.  The MAIPA result is negative but the PIFT is positive with the mother’s serum.  </a:t>
            </a:r>
            <a:endParaRPr lang="en-GB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/>
            <a:endParaRPr lang="en-GB" sz="2000" b="1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4888" y="2164305"/>
            <a:ext cx="6856438" cy="88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- 1a:1a, 2a:2a, 3a:3a, 4a:4a, 5a:5a,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Father  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- 1a:1a, 2a:2a, 3a:3a, 4a:4a, 5a:5a, 6a:6a, 9a:9a, 15a:15b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     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1a:1a, 2a:2a, 3a:3a, 4a:4a, 5a:5a, 6a:6a, 9a:9a, 15a:15b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37521"/>
              </p:ext>
            </p:extLst>
          </p:nvPr>
        </p:nvGraphicFramePr>
        <p:xfrm>
          <a:off x="488504" y="1988840"/>
          <a:ext cx="4649391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550">
                  <a:extLst>
                    <a:ext uri="{9D8B030D-6E8A-4147-A177-3AD203B41FA5}">
                      <a16:colId xmlns:a16="http://schemas.microsoft.com/office/drawing/2014/main" val="1676872812"/>
                    </a:ext>
                  </a:extLst>
                </a:gridCol>
                <a:gridCol w="2244050">
                  <a:extLst>
                    <a:ext uri="{9D8B030D-6E8A-4147-A177-3AD203B41FA5}">
                      <a16:colId xmlns:a16="http://schemas.microsoft.com/office/drawing/2014/main" val="3983956937"/>
                    </a:ext>
                  </a:extLst>
                </a:gridCol>
                <a:gridCol w="1249791">
                  <a:extLst>
                    <a:ext uri="{9D8B030D-6E8A-4147-A177-3AD203B41FA5}">
                      <a16:colId xmlns:a16="http://schemas.microsoft.com/office/drawing/2014/main" val="3146789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Question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Response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(n=24)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988995"/>
                  </a:ext>
                </a:extLst>
              </a:tr>
              <a:tr h="62865">
                <a:tc row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Further test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 err="1">
                          <a:effectLst/>
                        </a:rPr>
                        <a:t>Crossmatch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(21%)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0672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GPIV/CD36 Typing/MAIPA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(17%)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5589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HLA antibody screening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(12%)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0734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Luminex HPA Antibody Screen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(10%)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732035"/>
                  </a:ext>
                </a:extLst>
              </a:tr>
              <a:tr h="31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HLA Type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9359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PIFT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2767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HPA Type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1918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NGS Sequencing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70004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Investigate maternal auto-antibodies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(6%)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0737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Test for platelet disorder e.g. Glanzmann’s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8442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MAIPA with reduced serum volume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8776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Platelet counts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482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Non-immune investigations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026900"/>
                  </a:ext>
                </a:extLst>
              </a:tr>
              <a:tr h="132715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Reason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CD36 clinically relevant in Asian populations</a:t>
                      </a:r>
                      <a:endParaRPr lang="en-GB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(35%)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083777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HLA Class I antibodies causing positive PIFT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77185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Low frequency antibodies/antigens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 (18%)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5799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Maternal auto-antibody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(13%)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7354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Anti-CD36 implicated in NAIT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4682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Alloimmunisation to atypical HPA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1055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Alloimmunisation to blood group antigens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(4%)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6739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Possible platelet disorder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(4%)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66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1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1860" y="116632"/>
            <a:ext cx="8915400" cy="922338"/>
          </a:xfrm>
        </p:spPr>
        <p:txBody>
          <a:bodyPr/>
          <a:lstStyle/>
          <a:p>
            <a:r>
              <a:rPr lang="en-GB" altLang="en-US" dirty="0" smtClean="0"/>
              <a:t> </a:t>
            </a:r>
            <a:r>
              <a:rPr lang="en-GB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iED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Discussion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/ comments ?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Ideas for cases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feedback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cases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Complexity level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benefit</a:t>
            </a:r>
          </a:p>
          <a:p>
            <a:pPr lvl="1"/>
            <a:r>
              <a:rPr lang="en-GB" alt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questions</a:t>
            </a:r>
          </a:p>
        </p:txBody>
      </p:sp>
    </p:spTree>
    <p:extLst>
      <p:ext uri="{BB962C8B-B14F-4D97-AF65-F5344CB8AC3E}">
        <p14:creationId xmlns:p14="http://schemas.microsoft.com/office/powerpoint/2010/main" val="5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42" y="5261"/>
            <a:ext cx="99060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Educational Scheme: Interesting Result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713" y="692696"/>
            <a:ext cx="950505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Sample ED03/18 probable HLA type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HLA-A*02:01, A*29:02; B*44:03,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B*44:221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C*05:01, C*16:01; DRB1*11:04, DRB1*15:01; DRB3*02; DRB5*01; DQB1*03:01, DQB1*06:02; DPB1*02:01,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DPB1*04:01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10/39 (4/19 UK&amp;I) labs correctly reported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B*44:03,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B*44:221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11/39 (6/19 UK&amp;I) labs reported the correct type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part of a string e.g. B*44:02/03, B*44:221/258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6/39 (4/19 UK&amp;I) labs reported B*44:02, B*44:258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2/39 (2/19 UK&amp;I) labs reported B*44:02/221, B*44:03/258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Discrepancies in type caused by a cis/trans ambiguity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34988"/>
              </p:ext>
            </p:extLst>
          </p:nvPr>
        </p:nvGraphicFramePr>
        <p:xfrm>
          <a:off x="1683973" y="2212634"/>
          <a:ext cx="6566535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685">
                  <a:extLst>
                    <a:ext uri="{9D8B030D-6E8A-4147-A177-3AD203B41FA5}">
                      <a16:colId xmlns:a16="http://schemas.microsoft.com/office/drawing/2014/main" val="418388107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3738975811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4162874916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827544253"/>
                    </a:ext>
                  </a:extLst>
                </a:gridCol>
              </a:tblGrid>
              <a:tr h="1067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Allele 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Allele 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387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Participants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(n= 39)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Report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Participants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(n= 39)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26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 homozygous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(21%)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 homozygous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(21%)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9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B*44:02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(15%)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B*44:221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(26%)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392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 (26%)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B*44:258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 (15%)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94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B*44:02/03/…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 (28%)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B*44:221/258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 (28%)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757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B*44:02/221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(5%)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B*44:03/258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 (5%)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909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B*44:104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(2.5%)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B*44:224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(2.5%)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247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B*35:01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(2.5%)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B*38:01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(2.5%)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55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9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621" y="2060848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Director: </a:t>
            </a:r>
            <a:r>
              <a:rPr lang="en-GB" b="1" dirty="0">
                <a:solidFill>
                  <a:schemeClr val="bg1"/>
                </a:solidFill>
              </a:rPr>
              <a:t>Dr Tracey Rees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Manager: </a:t>
            </a:r>
            <a:r>
              <a:rPr lang="en-GB" b="1" dirty="0">
                <a:solidFill>
                  <a:schemeClr val="bg1"/>
                </a:solidFill>
              </a:rPr>
              <a:t>Deborah Pritchard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Operations Manager: </a:t>
            </a:r>
            <a:r>
              <a:rPr lang="en-GB" b="1" dirty="0">
                <a:solidFill>
                  <a:schemeClr val="bg1"/>
                </a:solidFill>
              </a:rPr>
              <a:t>Amy </a:t>
            </a:r>
            <a:r>
              <a:rPr lang="en-GB" b="1" dirty="0" err="1">
                <a:solidFill>
                  <a:schemeClr val="bg1"/>
                </a:solidFill>
              </a:rPr>
              <a:t>De’Ath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Deputy Manager: </a:t>
            </a:r>
            <a:r>
              <a:rPr lang="en-GB" b="1" dirty="0">
                <a:solidFill>
                  <a:schemeClr val="bg1"/>
                </a:solidFill>
              </a:rPr>
              <a:t>Melanie Bartley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Healthcare Scientist Practitioner: </a:t>
            </a:r>
            <a:r>
              <a:rPr lang="en-GB" b="1" dirty="0">
                <a:solidFill>
                  <a:schemeClr val="bg1"/>
                </a:solidFill>
              </a:rPr>
              <a:t>Geraint Clarke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QA Officers: </a:t>
            </a:r>
            <a:r>
              <a:rPr lang="en-GB" b="1" dirty="0">
                <a:solidFill>
                  <a:schemeClr val="bg1"/>
                </a:solidFill>
              </a:rPr>
              <a:t>Luke Gardner </a:t>
            </a:r>
            <a:r>
              <a:rPr lang="en-GB" dirty="0">
                <a:solidFill>
                  <a:schemeClr val="bg1"/>
                </a:solidFill>
              </a:rPr>
              <a:t>&amp;</a:t>
            </a:r>
            <a:r>
              <a:rPr lang="en-GB" b="1" dirty="0">
                <a:solidFill>
                  <a:schemeClr val="bg1"/>
                </a:solidFill>
              </a:rPr>
              <a:t> Lucy Palmer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Participant’s Portal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i="1" dirty="0" smtClean="0">
                <a:solidFill>
                  <a:schemeClr val="bg1"/>
                </a:solidFill>
                <a:latin typeface="+mn-lt"/>
              </a:rPr>
              <a:t>Please come and see us during breaks for specific questions</a:t>
            </a:r>
            <a:endParaRPr kumimoji="0" lang="en-US" sz="30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00682" y="908720"/>
            <a:ext cx="86423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Director</a:t>
            </a:r>
            <a:r>
              <a:rPr lang="en-GB" sz="2400" dirty="0">
                <a:solidFill>
                  <a:schemeClr val="bg1"/>
                </a:solidFill>
              </a:rPr>
              <a:t>: </a:t>
            </a:r>
            <a:r>
              <a:rPr lang="en-GB" sz="2400" dirty="0" smtClean="0">
                <a:solidFill>
                  <a:schemeClr val="bg1"/>
                </a:solidFill>
              </a:rPr>
              <a:t>Dr Tracey </a:t>
            </a:r>
            <a:r>
              <a:rPr lang="en-GB" sz="2400" dirty="0">
                <a:solidFill>
                  <a:schemeClr val="bg1"/>
                </a:solidFill>
              </a:rPr>
              <a:t>Rees</a:t>
            </a:r>
          </a:p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Manager</a:t>
            </a:r>
            <a:r>
              <a:rPr lang="en-GB" sz="2400" dirty="0">
                <a:solidFill>
                  <a:schemeClr val="bg1"/>
                </a:solidFill>
              </a:rPr>
              <a:t>: Deborah </a:t>
            </a:r>
            <a:r>
              <a:rPr lang="en-GB" sz="2400" dirty="0" smtClean="0">
                <a:solidFill>
                  <a:schemeClr val="bg1"/>
                </a:solidFill>
              </a:rPr>
              <a:t>Pritchard</a:t>
            </a:r>
          </a:p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Operations Manager</a:t>
            </a:r>
            <a:r>
              <a:rPr lang="en-GB" sz="2400" dirty="0" smtClean="0">
                <a:solidFill>
                  <a:schemeClr val="bg1"/>
                </a:solidFill>
              </a:rPr>
              <a:t>: Amy </a:t>
            </a:r>
            <a:r>
              <a:rPr lang="en-GB" sz="2400" dirty="0" err="1" smtClean="0">
                <a:solidFill>
                  <a:schemeClr val="bg1"/>
                </a:solidFill>
              </a:rPr>
              <a:t>De’Ath</a:t>
            </a:r>
            <a:endParaRPr lang="en-GB" sz="2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Deputy </a:t>
            </a:r>
            <a:r>
              <a:rPr lang="en-GB" sz="2400" b="1" dirty="0">
                <a:solidFill>
                  <a:schemeClr val="bg1"/>
                </a:solidFill>
              </a:rPr>
              <a:t>Scheme Manager</a:t>
            </a:r>
            <a:r>
              <a:rPr lang="en-GB" sz="2400" dirty="0">
                <a:solidFill>
                  <a:schemeClr val="bg1"/>
                </a:solidFill>
              </a:rPr>
              <a:t>: Melanie </a:t>
            </a:r>
            <a:r>
              <a:rPr lang="en-GB" sz="2400" dirty="0" smtClean="0">
                <a:solidFill>
                  <a:schemeClr val="bg1"/>
                </a:solidFill>
              </a:rPr>
              <a:t>Bartley</a:t>
            </a:r>
          </a:p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Healthcare Scientist Practitioner: </a:t>
            </a:r>
            <a:r>
              <a:rPr lang="en-GB" sz="2400" dirty="0" smtClean="0">
                <a:solidFill>
                  <a:schemeClr val="bg1"/>
                </a:solidFill>
              </a:rPr>
              <a:t>Geraint Clarke </a:t>
            </a:r>
            <a:endParaRPr lang="en-GB" sz="2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UK NEQAS Officers</a:t>
            </a:r>
            <a:r>
              <a:rPr lang="en-GB" sz="2400" dirty="0">
                <a:solidFill>
                  <a:schemeClr val="bg1"/>
                </a:solidFill>
              </a:rPr>
              <a:t>: </a:t>
            </a:r>
            <a:r>
              <a:rPr lang="en-GB" sz="2400" dirty="0" smtClean="0">
                <a:solidFill>
                  <a:schemeClr val="bg1"/>
                </a:solidFill>
              </a:rPr>
              <a:t>Luke </a:t>
            </a:r>
            <a:r>
              <a:rPr lang="en-GB" sz="2400" dirty="0">
                <a:solidFill>
                  <a:schemeClr val="bg1"/>
                </a:solidFill>
              </a:rPr>
              <a:t>Gardner </a:t>
            </a:r>
            <a:r>
              <a:rPr lang="en-GB" sz="2400" dirty="0" smtClean="0">
                <a:solidFill>
                  <a:schemeClr val="bg1"/>
                </a:solidFill>
              </a:rPr>
              <a:t>&amp; Lucy Palmer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4" descr="wbs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4293096"/>
            <a:ext cx="1972553" cy="13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52" y="4293096"/>
            <a:ext cx="4832980" cy="15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16496" y="1628800"/>
            <a:ext cx="91439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5400" b="1" dirty="0">
                <a:solidFill>
                  <a:schemeClr val="bg1"/>
                </a:solidFill>
                <a:latin typeface="+mn-lt"/>
              </a:rPr>
              <a:t>Scheme 2A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i="1" dirty="0">
                <a:solidFill>
                  <a:schemeClr val="bg1"/>
                </a:solidFill>
                <a:latin typeface="+mn-lt"/>
              </a:rPr>
              <a:t>Cytotoxic Crossmatching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2A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cell/serum cytotoxicity </a:t>
            </a:r>
            <a:r>
              <a:rPr lang="en-GB" sz="2800" dirty="0" err="1" smtClean="0">
                <a:solidFill>
                  <a:schemeClr val="bg1"/>
                </a:solidFill>
              </a:rPr>
              <a:t>crossmatch</a:t>
            </a:r>
            <a:r>
              <a:rPr lang="en-GB" sz="2800" dirty="0" smtClean="0">
                <a:solidFill>
                  <a:schemeClr val="bg1"/>
                </a:solidFill>
              </a:rPr>
              <a:t> status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10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blood samples and 40 serum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five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determined by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at least 75% agreement on a positive or negative result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atisfactory </a:t>
            </a: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Performance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Making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85% of reports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agreement with the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consensus result in a distribution year for each cell/DTT type.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081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44624"/>
            <a:ext cx="89154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chemeClr val="bg1"/>
                </a:solidFill>
              </a:rPr>
              <a:t>Scheme 2A Performance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02169"/>
              </p:ext>
            </p:extLst>
          </p:nvPr>
        </p:nvGraphicFramePr>
        <p:xfrm>
          <a:off x="848544" y="1880654"/>
          <a:ext cx="7716412" cy="272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202">
                  <a:extLst>
                    <a:ext uri="{9D8B030D-6E8A-4147-A177-3AD203B41FA5}">
                      <a16:colId xmlns:a16="http://schemas.microsoft.com/office/drawing/2014/main" val="2545132817"/>
                    </a:ext>
                  </a:extLst>
                </a:gridCol>
                <a:gridCol w="1026202">
                  <a:extLst>
                    <a:ext uri="{9D8B030D-6E8A-4147-A177-3AD203B41FA5}">
                      <a16:colId xmlns:a16="http://schemas.microsoft.com/office/drawing/2014/main" val="3937175251"/>
                    </a:ext>
                  </a:extLst>
                </a:gridCol>
                <a:gridCol w="102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202">
                  <a:extLst>
                    <a:ext uri="{9D8B030D-6E8A-4147-A177-3AD203B41FA5}">
                      <a16:colId xmlns:a16="http://schemas.microsoft.com/office/drawing/2014/main" val="486302638"/>
                    </a:ext>
                  </a:extLst>
                </a:gridCol>
              </a:tblGrid>
              <a:tr h="385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cells with and without DTT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+DTT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+DTT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(18)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(18)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(19)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lang="en-GB" sz="1800" baseline="0" dirty="0" smtClean="0">
                          <a:solidFill>
                            <a:srgbClr val="0000FF"/>
                          </a:solidFill>
                        </a:rPr>
                        <a:t> (18)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8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 85%)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(0)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(6)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(6)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(7)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 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14.0%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(0%)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20.3%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(33.3%)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21.3%</a:t>
                      </a:r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 (31.6%)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22.5%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rgbClr val="0000FF"/>
                          </a:solidFill>
                        </a:rPr>
                        <a:t>(38.8%)</a:t>
                      </a:r>
                      <a:endParaRPr lang="en-GB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7339" y="1268413"/>
            <a:ext cx="8915400" cy="122448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</a:rPr>
              <a:t>16 Unsatisfactory Performers (7 UK &amp; Ireland)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UK&amp;I 2018 Performance 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19872"/>
              </p:ext>
            </p:extLst>
          </p:nvPr>
        </p:nvGraphicFramePr>
        <p:xfrm>
          <a:off x="355974" y="1628800"/>
          <a:ext cx="91940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633">
                  <a:extLst>
                    <a:ext uri="{9D8B030D-6E8A-4147-A177-3AD203B41FA5}">
                      <a16:colId xmlns:a16="http://schemas.microsoft.com/office/drawing/2014/main" val="2592540274"/>
                    </a:ext>
                  </a:extLst>
                </a:gridCol>
                <a:gridCol w="787718">
                  <a:extLst>
                    <a:ext uri="{9D8B030D-6E8A-4147-A177-3AD203B41FA5}">
                      <a16:colId xmlns:a16="http://schemas.microsoft.com/office/drawing/2014/main" val="2578149719"/>
                    </a:ext>
                  </a:extLst>
                </a:gridCol>
                <a:gridCol w="1119061">
                  <a:extLst>
                    <a:ext uri="{9D8B030D-6E8A-4147-A177-3AD203B41FA5}">
                      <a16:colId xmlns:a16="http://schemas.microsoft.com/office/drawing/2014/main" val="2218306681"/>
                    </a:ext>
                  </a:extLst>
                </a:gridCol>
                <a:gridCol w="787718">
                  <a:extLst>
                    <a:ext uri="{9D8B030D-6E8A-4147-A177-3AD203B41FA5}">
                      <a16:colId xmlns:a16="http://schemas.microsoft.com/office/drawing/2014/main" val="206347580"/>
                    </a:ext>
                  </a:extLst>
                </a:gridCol>
                <a:gridCol w="1282573">
                  <a:extLst>
                    <a:ext uri="{9D8B030D-6E8A-4147-A177-3AD203B41FA5}">
                      <a16:colId xmlns:a16="http://schemas.microsoft.com/office/drawing/2014/main" val="2541839833"/>
                    </a:ext>
                  </a:extLst>
                </a:gridCol>
                <a:gridCol w="787718">
                  <a:extLst>
                    <a:ext uri="{9D8B030D-6E8A-4147-A177-3AD203B41FA5}">
                      <a16:colId xmlns:a16="http://schemas.microsoft.com/office/drawing/2014/main" val="3238940140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34555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PBL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PBL +DTT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 Cell +DTT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 Cell +DTT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8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Crossmatches assessed (n=40)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08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% 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14.7%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19.3%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8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8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% incorrect assignments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5.9%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41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False</a:t>
                      </a:r>
                      <a:r>
                        <a:rPr lang="en-GB" baseline="0" dirty="0" smtClean="0"/>
                        <a:t> Positive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758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False Negative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4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9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0512" y="-99392"/>
            <a:ext cx="89154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Unacceptable Performers 2018 </a:t>
            </a:r>
            <a:endParaRPr lang="en-GB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33124"/>
              </p:ext>
            </p:extLst>
          </p:nvPr>
        </p:nvGraphicFramePr>
        <p:xfrm>
          <a:off x="1021767" y="472108"/>
          <a:ext cx="7992889" cy="572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53">
                  <a:extLst>
                    <a:ext uri="{9D8B030D-6E8A-4147-A177-3AD203B41FA5}">
                      <a16:colId xmlns:a16="http://schemas.microsoft.com/office/drawing/2014/main" val="1306598289"/>
                    </a:ext>
                  </a:extLst>
                </a:gridCol>
                <a:gridCol w="954715">
                  <a:extLst>
                    <a:ext uri="{9D8B030D-6E8A-4147-A177-3AD203B41FA5}">
                      <a16:colId xmlns:a16="http://schemas.microsoft.com/office/drawing/2014/main" val="333948291"/>
                    </a:ext>
                  </a:extLst>
                </a:gridCol>
                <a:gridCol w="995636">
                  <a:extLst>
                    <a:ext uri="{9D8B030D-6E8A-4147-A177-3AD203B41FA5}">
                      <a16:colId xmlns:a16="http://schemas.microsoft.com/office/drawing/2014/main" val="4177020592"/>
                    </a:ext>
                  </a:extLst>
                </a:gridCol>
                <a:gridCol w="993843">
                  <a:extLst>
                    <a:ext uri="{9D8B030D-6E8A-4147-A177-3AD203B41FA5}">
                      <a16:colId xmlns:a16="http://schemas.microsoft.com/office/drawing/2014/main" val="1913237468"/>
                    </a:ext>
                  </a:extLst>
                </a:gridCol>
                <a:gridCol w="1217964">
                  <a:extLst>
                    <a:ext uri="{9D8B030D-6E8A-4147-A177-3AD203B41FA5}">
                      <a16:colId xmlns:a16="http://schemas.microsoft.com/office/drawing/2014/main" val="3742227979"/>
                    </a:ext>
                  </a:extLst>
                </a:gridCol>
                <a:gridCol w="989596">
                  <a:extLst>
                    <a:ext uri="{9D8B030D-6E8A-4147-A177-3AD203B41FA5}">
                      <a16:colId xmlns:a16="http://schemas.microsoft.com/office/drawing/2014/main" val="349229829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31003465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606270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PBL -DTT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 -DTT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 -DTT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PBL + DTT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 + DTT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 + DTT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Lab Identified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Error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00950"/>
                  </a:ext>
                </a:extLst>
              </a:tr>
              <a:tr h="13321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25</a:t>
                      </a:r>
                      <a:endParaRPr lang="en-GB" sz="1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82.6%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Cell viability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15838"/>
                  </a:ext>
                </a:extLst>
              </a:tr>
              <a:tr h="1884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34</a:t>
                      </a:r>
                      <a:endParaRPr lang="en-GB" sz="1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56.5%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Cell viability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216323"/>
                  </a:ext>
                </a:extLst>
              </a:tr>
              <a:tr h="31570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38</a:t>
                      </a:r>
                      <a:endParaRPr lang="en-GB" sz="1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78.3%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Unclear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03508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39</a:t>
                      </a:r>
                      <a:endParaRPr lang="en-GB" sz="1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75.0%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Cell viability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905981"/>
                  </a:ext>
                </a:extLst>
              </a:tr>
              <a:tr h="19339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41</a:t>
                      </a:r>
                      <a:endParaRPr lang="en-GB" sz="1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79.4%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84.6%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75.8%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Waiting</a:t>
                      </a:r>
                      <a:r>
                        <a:rPr lang="en-GB" sz="1200" baseline="0" dirty="0" smtClean="0">
                          <a:latin typeface="+mn-lt"/>
                        </a:rPr>
                        <a:t> for a</a:t>
                      </a:r>
                      <a:r>
                        <a:rPr lang="en-GB" sz="1200" dirty="0" smtClean="0">
                          <a:latin typeface="+mn-lt"/>
                        </a:rPr>
                        <a:t> response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528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51</a:t>
                      </a:r>
                      <a:endParaRPr lang="en-GB" sz="14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78.3%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84%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Cell viability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28733"/>
                  </a:ext>
                </a:extLst>
              </a:tr>
              <a:tr h="1598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en-GB" sz="14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81.3%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Technical issues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+mn-lt"/>
                        </a:rPr>
                        <a:t> and c</a:t>
                      </a:r>
                      <a:r>
                        <a:rPr lang="en-GB" sz="1200" dirty="0" smtClean="0">
                          <a:latin typeface="+mn-lt"/>
                        </a:rPr>
                        <a:t>ell viability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33943"/>
                  </a:ext>
                </a:extLst>
              </a:tr>
              <a:tr h="14308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112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40%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No response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70317"/>
                  </a:ext>
                </a:extLst>
              </a:tr>
              <a:tr h="1983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193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77.8%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81.8%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82140"/>
                  </a:ext>
                </a:extLst>
              </a:tr>
              <a:tr h="1815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197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69.6%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64.3%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66.7%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78.9%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No response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68875"/>
                  </a:ext>
                </a:extLst>
              </a:tr>
              <a:tr h="16479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252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81.8%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34710"/>
                  </a:ext>
                </a:extLst>
              </a:tr>
              <a:tr h="14802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292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83.3%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Cell viability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38590"/>
                  </a:ext>
                </a:extLst>
              </a:tr>
              <a:tr h="1312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293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Cell viability (transport)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2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351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9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406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0%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84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411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63.2%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50.0%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66.7%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55.6%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5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8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Cell Viability Issues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688132"/>
            <a:ext cx="8723312" cy="4608512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L</a:t>
            </a:r>
            <a:r>
              <a:rPr lang="en-GB" sz="2800" dirty="0" smtClean="0">
                <a:solidFill>
                  <a:schemeClr val="bg1"/>
                </a:solidFill>
              </a:rPr>
              <a:t>abs reporting issues with B cell viability or count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100" dirty="0" smtClean="0">
                <a:solidFill>
                  <a:schemeClr val="bg1"/>
                </a:solidFill>
              </a:rPr>
              <a:t>Key: </a:t>
            </a:r>
            <a:r>
              <a:rPr lang="en-GB" sz="1100" dirty="0" smtClean="0">
                <a:solidFill>
                  <a:srgbClr val="0000FF"/>
                </a:solidFill>
              </a:rPr>
              <a:t>Blue denotes B cell results were not submitted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GB" sz="1100" dirty="0" smtClean="0">
                <a:solidFill>
                  <a:srgbClr val="00FF00"/>
                </a:solidFill>
              </a:rPr>
              <a:t>green denotes B cell results were submitted</a:t>
            </a:r>
            <a:r>
              <a:rPr lang="en-GB" sz="1100" dirty="0" smtClean="0">
                <a:solidFill>
                  <a:schemeClr val="bg1"/>
                </a:solidFill>
              </a:rPr>
              <a:t>, </a:t>
            </a:r>
            <a:r>
              <a:rPr lang="en-GB" sz="1100" dirty="0" smtClean="0">
                <a:solidFill>
                  <a:srgbClr val="7030A0"/>
                </a:solidFill>
              </a:rPr>
              <a:t>purple denotes some B cell results were submitted</a:t>
            </a:r>
            <a:endParaRPr lang="en-GB" sz="1050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28560"/>
              </p:ext>
            </p:extLst>
          </p:nvPr>
        </p:nvGraphicFramePr>
        <p:xfrm>
          <a:off x="1928664" y="1122204"/>
          <a:ext cx="5566728" cy="476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63">
                  <a:extLst>
                    <a:ext uri="{9D8B030D-6E8A-4147-A177-3AD203B41FA5}">
                      <a16:colId xmlns:a16="http://schemas.microsoft.com/office/drawing/2014/main" val="1306598289"/>
                    </a:ext>
                  </a:extLst>
                </a:gridCol>
                <a:gridCol w="1186388">
                  <a:extLst>
                    <a:ext uri="{9D8B030D-6E8A-4147-A177-3AD203B41FA5}">
                      <a16:colId xmlns:a16="http://schemas.microsoft.com/office/drawing/2014/main" val="333948291"/>
                    </a:ext>
                  </a:extLst>
                </a:gridCol>
                <a:gridCol w="1035185">
                  <a:extLst>
                    <a:ext uri="{9D8B030D-6E8A-4147-A177-3AD203B41FA5}">
                      <a16:colId xmlns:a16="http://schemas.microsoft.com/office/drawing/2014/main" val="4177020592"/>
                    </a:ext>
                  </a:extLst>
                </a:gridCol>
                <a:gridCol w="1361096">
                  <a:extLst>
                    <a:ext uri="{9D8B030D-6E8A-4147-A177-3AD203B41FA5}">
                      <a16:colId xmlns:a16="http://schemas.microsoft.com/office/drawing/2014/main" val="3742227979"/>
                    </a:ext>
                  </a:extLst>
                </a:gridCol>
                <a:gridCol w="1361096">
                  <a:extLst>
                    <a:ext uri="{9D8B030D-6E8A-4147-A177-3AD203B41FA5}">
                      <a16:colId xmlns:a16="http://schemas.microsoft.com/office/drawing/2014/main" val="289075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2A</a:t>
                      </a:r>
                      <a:r>
                        <a:rPr lang="en-GB" sz="1400" baseline="0" dirty="0" smtClean="0"/>
                        <a:t> Sample</a:t>
                      </a:r>
                      <a:endParaRPr lang="en-GB" sz="14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UK&amp;I Labs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% With an Issue</a:t>
                      </a:r>
                    </a:p>
                    <a:p>
                      <a:pPr algn="ctr"/>
                      <a:r>
                        <a:rPr lang="en-GB" sz="1200" dirty="0" smtClean="0"/>
                        <a:t>(n=17)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RoW</a:t>
                      </a:r>
                      <a:r>
                        <a:rPr lang="en-GB" sz="1200" dirty="0" smtClean="0"/>
                        <a:t> WB % With an Issue</a:t>
                      </a:r>
                    </a:p>
                    <a:p>
                      <a:pPr algn="ctr"/>
                      <a:r>
                        <a:rPr lang="en-GB" sz="1200" dirty="0" smtClean="0"/>
                        <a:t>(n=18)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RoW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PC </a:t>
                      </a:r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% With an Issue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(n=36)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00950"/>
                  </a:ext>
                </a:extLst>
              </a:tr>
              <a:tr h="13321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45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54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58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23.5%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16.7%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27.8%</a:t>
                      </a:r>
                      <a:endParaRPr lang="en-GB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15838"/>
                  </a:ext>
                </a:extLst>
              </a:tr>
              <a:tr h="188456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endParaRPr lang="en-GB" sz="14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5.9%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16.7%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25.0%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216323"/>
                  </a:ext>
                </a:extLst>
              </a:tr>
              <a:tr h="31570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11.8%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27.8%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13.9%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903508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20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34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23.5%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27.8%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5.6%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905981"/>
                  </a:ext>
                </a:extLst>
              </a:tr>
              <a:tr h="19339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11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12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39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51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29.4%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22.2%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16.7%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28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11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12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24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28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39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51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41.2%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11.1%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27.8%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28733"/>
                  </a:ext>
                </a:extLst>
              </a:tr>
              <a:tr h="1598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51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5.9%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5.6%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41.7%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33943"/>
                  </a:ext>
                </a:extLst>
              </a:tr>
              <a:tr h="14308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n-lt"/>
                        </a:rPr>
                        <a:t>08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11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24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28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51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54</a:t>
                      </a:r>
                      <a:endParaRPr lang="en-GB" sz="14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35.3%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27.8%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36.1%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70317"/>
                  </a:ext>
                </a:extLst>
              </a:tr>
              <a:tr h="19832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n-lt"/>
                        </a:rPr>
                        <a:t>09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25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28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38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42</a:t>
                      </a:r>
                      <a:r>
                        <a:rPr lang="en-GB" sz="1400" b="1" dirty="0" smtClean="0">
                          <a:latin typeface="+mn-lt"/>
                        </a:rPr>
                        <a:t>,</a:t>
                      </a:r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51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54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58</a:t>
                      </a:r>
                      <a:endParaRPr lang="en-GB" sz="1400" b="1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47.1%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22.2%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</a:rPr>
                        <a:t>38.9%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82140"/>
                  </a:ext>
                </a:extLst>
              </a:tr>
              <a:tr h="18156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latin typeface="+mn-lt"/>
                        </a:rPr>
                        <a:t>10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24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28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42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51</a:t>
                      </a:r>
                      <a:r>
                        <a:rPr lang="en-GB" sz="1400" b="1" dirty="0" smtClean="0">
                          <a:latin typeface="+mn-lt"/>
                        </a:rPr>
                        <a:t>, </a:t>
                      </a:r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54</a:t>
                      </a:r>
                      <a:endParaRPr lang="en-GB" sz="14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n-lt"/>
                        </a:rPr>
                        <a:t>35.3%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16.7%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33.3%</a:t>
                      </a:r>
                      <a:endParaRPr lang="en-GB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6887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944888" y="3573016"/>
            <a:ext cx="2016224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944888" y="4899054"/>
            <a:ext cx="2016224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Cell Viability Issues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65415" y="2811796"/>
            <a:ext cx="4025652" cy="7920880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 smtClean="0">
                <a:solidFill>
                  <a:schemeClr val="bg1"/>
                </a:solidFill>
              </a:rPr>
              <a:t>Key (UK&amp;I only): 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rgbClr val="FF99CC"/>
                </a:solidFill>
              </a:rPr>
              <a:t>Pink highlight </a:t>
            </a:r>
            <a:r>
              <a:rPr lang="en-GB" sz="1400" dirty="0" smtClean="0">
                <a:solidFill>
                  <a:schemeClr val="bg1"/>
                </a:solidFill>
              </a:rPr>
              <a:t>any report of &lt;90 cell viability, 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rgbClr val="FF0000"/>
                </a:solidFill>
              </a:rPr>
              <a:t>Red labs </a:t>
            </a:r>
            <a:r>
              <a:rPr lang="en-GB" sz="1400" dirty="0" smtClean="0">
                <a:solidFill>
                  <a:schemeClr val="bg1"/>
                </a:solidFill>
              </a:rPr>
              <a:t>reported more than 5 issues with B cells, 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rgbClr val="FFC000"/>
                </a:solidFill>
              </a:rPr>
              <a:t>Orange labs </a:t>
            </a:r>
            <a:r>
              <a:rPr lang="en-GB" sz="1400" dirty="0" smtClean="0">
                <a:solidFill>
                  <a:schemeClr val="bg1"/>
                </a:solidFill>
              </a:rPr>
              <a:t>reporting more than once on issue with B cells, 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rgbClr val="FFFF00"/>
                </a:solidFill>
              </a:rPr>
              <a:t>Yellow labs </a:t>
            </a:r>
            <a:r>
              <a:rPr lang="en-GB" sz="1400" dirty="0" smtClean="0">
                <a:solidFill>
                  <a:schemeClr val="bg1"/>
                </a:solidFill>
              </a:rPr>
              <a:t>reporting one issue with B cell viability/count.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01072" y="1140178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Participant reports of B cell </a:t>
            </a:r>
          </a:p>
          <a:p>
            <a:pPr marL="0" indent="0">
              <a:buFont typeface="Arial" charset="0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viability for Scheme 2A:</a:t>
            </a:r>
          </a:p>
          <a:p>
            <a:pPr marL="0" indent="0">
              <a:buFont typeface="Arial" charset="0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    Average UK&amp;I 83%</a:t>
            </a:r>
          </a:p>
          <a:p>
            <a:pPr marL="0" indent="0">
              <a:buFont typeface="Arial" charset="0"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    Average </a:t>
            </a:r>
            <a:r>
              <a:rPr lang="en-GB" sz="2000" dirty="0" err="1" smtClean="0">
                <a:solidFill>
                  <a:schemeClr val="bg1"/>
                </a:solidFill>
              </a:rPr>
              <a:t>RoW</a:t>
            </a:r>
            <a:r>
              <a:rPr lang="en-GB" sz="2000" dirty="0" smtClean="0">
                <a:solidFill>
                  <a:schemeClr val="bg1"/>
                </a:solidFill>
              </a:rPr>
              <a:t> 85%</a:t>
            </a:r>
            <a:endParaRPr lang="en-GB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62143"/>
              </p:ext>
            </p:extLst>
          </p:nvPr>
        </p:nvGraphicFramePr>
        <p:xfrm>
          <a:off x="272482" y="836720"/>
          <a:ext cx="5256586" cy="5215428"/>
        </p:xfrm>
        <a:graphic>
          <a:graphicData uri="http://schemas.openxmlformats.org/drawingml/2006/table">
            <a:tbl>
              <a:tblPr/>
              <a:tblGrid>
                <a:gridCol w="376466">
                  <a:extLst>
                    <a:ext uri="{9D8B030D-6E8A-4147-A177-3AD203B41FA5}">
                      <a16:colId xmlns:a16="http://schemas.microsoft.com/office/drawing/2014/main" val="3835940810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3622086092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672827105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2759963909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934520613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2712775286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2707439099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3755689092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1263264199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557421076"/>
                    </a:ext>
                  </a:extLst>
                </a:gridCol>
                <a:gridCol w="488012">
                  <a:extLst>
                    <a:ext uri="{9D8B030D-6E8A-4147-A177-3AD203B41FA5}">
                      <a16:colId xmlns:a16="http://schemas.microsoft.com/office/drawing/2014/main" val="1506810836"/>
                    </a:ext>
                  </a:extLst>
                </a:gridCol>
              </a:tblGrid>
              <a:tr h="12689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2A01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2A02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2A03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2A04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2A05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2A06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2A07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2A08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2A09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2A10</a:t>
                      </a:r>
                    </a:p>
                  </a:txBody>
                  <a:tcPr marL="5294" marR="5294" marT="52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44002"/>
                  </a:ext>
                </a:extLst>
              </a:tr>
              <a:tr h="1332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Bcells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53299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150249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71296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125906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65912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444623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924229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206735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1202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445449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390380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906942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23746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4850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75275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696980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2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60777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416514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225579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289130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194831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043898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920238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02306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740011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78189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69120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045879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812902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789593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7095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912428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50015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605870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66298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673657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649742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534204"/>
                  </a:ext>
                </a:extLst>
              </a:tr>
              <a:tr h="126896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506420"/>
                  </a:ext>
                </a:extLst>
              </a:tr>
              <a:tr h="133242">
                <a:tc>
                  <a:txBody>
                    <a:bodyPr/>
                    <a:lstStyle/>
                    <a:p>
                      <a:pPr algn="r" fontAlgn="ctr"/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294" marR="5294" marT="5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294" marR="5294" marT="5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5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Cell Viability Issues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240" y="4437112"/>
            <a:ext cx="9633520" cy="4608512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 smtClean="0">
                <a:solidFill>
                  <a:schemeClr val="bg1"/>
                </a:solidFill>
              </a:rPr>
              <a:t>Key: Highlight denotes a comment on poor</a:t>
            </a:r>
          </a:p>
          <a:p>
            <a:pPr marL="0" indent="0">
              <a:buNone/>
            </a:pPr>
            <a:r>
              <a:rPr lang="en-GB" sz="1200" b="1" dirty="0" smtClean="0">
                <a:solidFill>
                  <a:schemeClr val="bg1"/>
                </a:solidFill>
              </a:rPr>
              <a:t> viability was made for that sample</a:t>
            </a:r>
          </a:p>
          <a:p>
            <a:pPr marL="0" indent="0">
              <a:buNone/>
            </a:pPr>
            <a:r>
              <a:rPr lang="en-GB" sz="1200" b="1" dirty="0" smtClean="0">
                <a:solidFill>
                  <a:srgbClr val="FF0000"/>
                </a:solidFill>
              </a:rPr>
              <a:t>Red Highlight = B cell results not submitted</a:t>
            </a:r>
            <a:r>
              <a:rPr lang="en-GB" sz="1200" b="1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en-GB" sz="1200" b="1" dirty="0" smtClean="0">
                <a:solidFill>
                  <a:srgbClr val="FFFF00"/>
                </a:solidFill>
              </a:rPr>
              <a:t>Yellow Highlight = some B cell results submitted</a:t>
            </a:r>
            <a:r>
              <a:rPr lang="en-GB" sz="1200" b="1" dirty="0" smtClean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n-GB" sz="1200" b="1" dirty="0" smtClean="0">
                <a:solidFill>
                  <a:srgbClr val="00FF00"/>
                </a:solidFill>
              </a:rPr>
              <a:t>Green Highlight = all B cell results submitted</a:t>
            </a:r>
            <a:endParaRPr lang="en-GB" sz="1100" b="1" dirty="0">
              <a:solidFill>
                <a:srgbClr val="00FF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" y="764704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Participant reports of cell viability for Scheme 2A in comparison to comments regarding poor viability and results submitted:</a:t>
            </a:r>
            <a:endParaRPr lang="en-GB" sz="1400" dirty="0">
              <a:solidFill>
                <a:schemeClr val="bg1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40268"/>
              </p:ext>
            </p:extLst>
          </p:nvPr>
        </p:nvGraphicFramePr>
        <p:xfrm>
          <a:off x="3368824" y="1138422"/>
          <a:ext cx="5937653" cy="5026887"/>
        </p:xfrm>
        <a:graphic>
          <a:graphicData uri="http://schemas.openxmlformats.org/drawingml/2006/table">
            <a:tbl>
              <a:tblPr/>
              <a:tblGrid>
                <a:gridCol w="575113">
                  <a:extLst>
                    <a:ext uri="{9D8B030D-6E8A-4147-A177-3AD203B41FA5}">
                      <a16:colId xmlns:a16="http://schemas.microsoft.com/office/drawing/2014/main" val="2755317649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2942215099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112688148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2543636461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3001401936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877547864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839291531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3432560721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481562345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1494368370"/>
                    </a:ext>
                  </a:extLst>
                </a:gridCol>
                <a:gridCol w="536254">
                  <a:extLst>
                    <a:ext uri="{9D8B030D-6E8A-4147-A177-3AD203B41FA5}">
                      <a16:colId xmlns:a16="http://schemas.microsoft.com/office/drawing/2014/main" val="2778689899"/>
                    </a:ext>
                  </a:extLst>
                </a:gridCol>
              </a:tblGrid>
              <a:tr h="20800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Labs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Viable B Cells Reported by UK&amp;I Labs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12981"/>
                  </a:ext>
                </a:extLst>
              </a:tr>
              <a:tr h="2080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459" marR="9459" marT="9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853622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44255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70107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73436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32534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60210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31901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9488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51721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52834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03643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888169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74946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994480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01593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49483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92108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&lt;80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39840"/>
                  </a:ext>
                </a:extLst>
              </a:tr>
              <a:tr h="2080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54586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70-99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70-100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20-98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50-99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59481"/>
                  </a:ext>
                </a:extLst>
              </a:tr>
              <a:tr h="1980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10855"/>
                  </a:ext>
                </a:extLst>
              </a:tr>
              <a:tr h="2725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Neqas</a:t>
                      </a:r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Check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01479"/>
                  </a:ext>
                </a:extLst>
              </a:tr>
              <a:tr h="3664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Consensus Reached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6280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368824" y="1556792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368824" y="4505819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2480" y="1973925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/>
                </a:solidFill>
              </a:rPr>
              <a:t>Participant reports of B cell 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/>
                </a:solidFill>
              </a:rPr>
              <a:t>viability for Scheme 2A: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/>
                </a:solidFill>
              </a:rPr>
              <a:t>    Average UK&amp;I 83%</a:t>
            </a:r>
          </a:p>
          <a:p>
            <a:pPr marL="0" indent="0">
              <a:buFont typeface="Arial" charset="0"/>
              <a:buNone/>
            </a:pPr>
            <a:r>
              <a:rPr lang="en-GB" dirty="0">
                <a:solidFill>
                  <a:schemeClr val="bg1"/>
                </a:solidFill>
              </a:rPr>
              <a:t>    Average </a:t>
            </a:r>
            <a:r>
              <a:rPr lang="en-GB" dirty="0" err="1">
                <a:solidFill>
                  <a:schemeClr val="bg1"/>
                </a:solidFill>
              </a:rPr>
              <a:t>RoW</a:t>
            </a:r>
            <a:r>
              <a:rPr lang="en-GB" dirty="0">
                <a:solidFill>
                  <a:schemeClr val="bg1"/>
                </a:solidFill>
              </a:rPr>
              <a:t> 85%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" y="116632"/>
            <a:ext cx="8915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chemeClr val="bg1"/>
                </a:solidFill>
              </a:rPr>
              <a:t>Cell Viability Issues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36712"/>
            <a:ext cx="7779109" cy="508329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2480" y="5920005"/>
            <a:ext cx="9633520" cy="4608512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 smtClean="0">
                <a:solidFill>
                  <a:schemeClr val="bg1"/>
                </a:solidFill>
              </a:rPr>
              <a:t>Key: </a:t>
            </a:r>
            <a:r>
              <a:rPr lang="en-GB" sz="1200" b="1" dirty="0" smtClean="0">
                <a:solidFill>
                  <a:srgbClr val="FF0000"/>
                </a:solidFill>
              </a:rPr>
              <a:t>Red Highlight = B cell results not submitted</a:t>
            </a:r>
            <a:r>
              <a:rPr lang="en-GB" sz="1200" b="1" dirty="0" smtClean="0">
                <a:solidFill>
                  <a:schemeClr val="bg1"/>
                </a:solidFill>
              </a:rPr>
              <a:t>, </a:t>
            </a:r>
            <a:r>
              <a:rPr lang="en-GB" sz="1200" b="1" dirty="0" smtClean="0">
                <a:solidFill>
                  <a:srgbClr val="FFFF00"/>
                </a:solidFill>
              </a:rPr>
              <a:t>Yellow Highlight = some B cell results submitted</a:t>
            </a:r>
            <a:r>
              <a:rPr lang="en-GB" sz="1200" b="1" dirty="0" smtClean="0">
                <a:solidFill>
                  <a:schemeClr val="bg1"/>
                </a:solidFill>
              </a:rPr>
              <a:t>, </a:t>
            </a:r>
            <a:r>
              <a:rPr lang="en-GB" sz="1200" b="1" dirty="0" smtClean="0">
                <a:solidFill>
                  <a:srgbClr val="00FF00"/>
                </a:solidFill>
              </a:rPr>
              <a:t>Green Highlight = all B cell results submitted</a:t>
            </a:r>
            <a:endParaRPr lang="en-GB" sz="1100" b="1" dirty="0">
              <a:solidFill>
                <a:srgbClr val="00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8826" y="1821277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62681" y="5229200"/>
            <a:ext cx="576064" cy="203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67810"/>
              </p:ext>
            </p:extLst>
          </p:nvPr>
        </p:nvGraphicFramePr>
        <p:xfrm>
          <a:off x="8897913" y="836712"/>
          <a:ext cx="899640" cy="123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686">
                  <a:extLst>
                    <a:ext uri="{9D8B030D-6E8A-4147-A177-3AD203B41FA5}">
                      <a16:colId xmlns:a16="http://schemas.microsoft.com/office/drawing/2014/main" val="681696921"/>
                    </a:ext>
                  </a:extLst>
                </a:gridCol>
                <a:gridCol w="380954">
                  <a:extLst>
                    <a:ext uri="{9D8B030D-6E8A-4147-A177-3AD203B41FA5}">
                      <a16:colId xmlns:a16="http://schemas.microsoft.com/office/drawing/2014/main" val="1154680455"/>
                    </a:ext>
                  </a:extLst>
                </a:gridCol>
              </a:tblGrid>
              <a:tr h="3039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smtClean="0">
                          <a:effectLst/>
                        </a:rPr>
                        <a:t>Example</a:t>
                      </a:r>
                    </a:p>
                    <a:p>
                      <a:pPr algn="ctr" fontAlgn="b"/>
                      <a:r>
                        <a:rPr lang="en-GB" sz="1100" b="1" u="none" strike="noStrike" dirty="0" smtClean="0">
                          <a:effectLst/>
                        </a:rPr>
                        <a:t>Date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Days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5876510"/>
                  </a:ext>
                </a:extLst>
              </a:tr>
              <a:tr h="1372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19th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9290053"/>
                  </a:ext>
                </a:extLst>
              </a:tr>
              <a:tr h="1372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20th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417083"/>
                  </a:ext>
                </a:extLst>
              </a:tr>
              <a:tr h="1372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21st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873946"/>
                  </a:ext>
                </a:extLst>
              </a:tr>
              <a:tr h="1372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22nd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956508"/>
                  </a:ext>
                </a:extLst>
              </a:tr>
              <a:tr h="1372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23rd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950172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036858" y="1964401"/>
            <a:ext cx="2016224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6858" y="2611363"/>
            <a:ext cx="2016224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81128" y="3373794"/>
            <a:ext cx="2016224" cy="55926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675" y="-21913"/>
            <a:ext cx="8915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Cell Viability Issues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7046" y="652114"/>
            <a:ext cx="9438482" cy="4608512"/>
          </a:xfrm>
        </p:spPr>
        <p:txBody>
          <a:bodyPr/>
          <a:lstStyle/>
          <a:p>
            <a:r>
              <a:rPr lang="en-GB" sz="2500" dirty="0" smtClean="0">
                <a:solidFill>
                  <a:schemeClr val="bg1"/>
                </a:solidFill>
              </a:rPr>
              <a:t>NEQAS performed an investigation into cell viability and serum stability at different temperature ranges to establish whether whole blood and lymphocytes were stable when stored for up to 3 days</a:t>
            </a:r>
          </a:p>
          <a:p>
            <a:r>
              <a:rPr lang="en-GB" sz="2500" dirty="0" smtClean="0">
                <a:solidFill>
                  <a:schemeClr val="bg1"/>
                </a:solidFill>
              </a:rPr>
              <a:t>The cells were stored at 4</a:t>
            </a:r>
            <a:r>
              <a:rPr lang="en-GB" sz="2500" baseline="30000" dirty="0" smtClean="0">
                <a:solidFill>
                  <a:schemeClr val="bg1"/>
                </a:solidFill>
              </a:rPr>
              <a:t>o</a:t>
            </a:r>
            <a:r>
              <a:rPr lang="en-GB" sz="2500" dirty="0" smtClean="0">
                <a:solidFill>
                  <a:schemeClr val="bg1"/>
                </a:solidFill>
              </a:rPr>
              <a:t>C, 22</a:t>
            </a:r>
            <a:r>
              <a:rPr lang="en-GB" sz="2500" baseline="30000" dirty="0" smtClean="0">
                <a:solidFill>
                  <a:schemeClr val="bg1"/>
                </a:solidFill>
              </a:rPr>
              <a:t>o</a:t>
            </a:r>
            <a:r>
              <a:rPr lang="en-GB" sz="2500" dirty="0" smtClean="0">
                <a:solidFill>
                  <a:schemeClr val="bg1"/>
                </a:solidFill>
              </a:rPr>
              <a:t>C, 37</a:t>
            </a:r>
            <a:r>
              <a:rPr lang="en-GB" sz="2500" baseline="30000" dirty="0" smtClean="0">
                <a:solidFill>
                  <a:schemeClr val="bg1"/>
                </a:solidFill>
              </a:rPr>
              <a:t>o</a:t>
            </a:r>
            <a:r>
              <a:rPr lang="en-GB" sz="2500" dirty="0" smtClean="0">
                <a:solidFill>
                  <a:schemeClr val="bg1"/>
                </a:solidFill>
              </a:rPr>
              <a:t>C and 45</a:t>
            </a:r>
            <a:r>
              <a:rPr lang="en-GB" sz="2500" baseline="30000" dirty="0" smtClean="0">
                <a:solidFill>
                  <a:schemeClr val="bg1"/>
                </a:solidFill>
              </a:rPr>
              <a:t>o</a:t>
            </a:r>
            <a:r>
              <a:rPr lang="en-GB" sz="2500" dirty="0" smtClean="0">
                <a:solidFill>
                  <a:schemeClr val="bg1"/>
                </a:solidFill>
              </a:rPr>
              <a:t>C then a FCXM and CDCXM was performed to check results were the same as testing on day 1 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sz="2500" dirty="0">
              <a:solidFill>
                <a:schemeClr val="bg1"/>
              </a:solidFill>
            </a:endParaRPr>
          </a:p>
          <a:p>
            <a:endParaRPr lang="en-GB" sz="2500" dirty="0" smtClean="0">
              <a:solidFill>
                <a:schemeClr val="bg1"/>
              </a:solidFill>
            </a:endParaRPr>
          </a:p>
          <a:p>
            <a:endParaRPr lang="en-GB" sz="2500" dirty="0" smtClean="0">
              <a:solidFill>
                <a:schemeClr val="bg1"/>
              </a:solidFill>
            </a:endParaRPr>
          </a:p>
          <a:p>
            <a:r>
              <a:rPr lang="en-GB" sz="2500" dirty="0" smtClean="0">
                <a:solidFill>
                  <a:schemeClr val="bg1"/>
                </a:solidFill>
              </a:rPr>
              <a:t>Serum stability was also assessed and no evidence of antibody degradation was found after 72 hours incubation at temperatures up </a:t>
            </a:r>
            <a:r>
              <a:rPr lang="en-GB" sz="2500" dirty="0">
                <a:solidFill>
                  <a:schemeClr val="bg1"/>
                </a:solidFill>
              </a:rPr>
              <a:t>to 45</a:t>
            </a:r>
            <a:r>
              <a:rPr lang="en-GB" sz="2500" baseline="30000" dirty="0">
                <a:solidFill>
                  <a:schemeClr val="bg1"/>
                </a:solidFill>
              </a:rPr>
              <a:t>o</a:t>
            </a:r>
            <a:r>
              <a:rPr lang="en-GB" sz="2500" dirty="0">
                <a:solidFill>
                  <a:schemeClr val="bg1"/>
                </a:solidFill>
              </a:rPr>
              <a:t>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53328"/>
              </p:ext>
            </p:extLst>
          </p:nvPr>
        </p:nvGraphicFramePr>
        <p:xfrm>
          <a:off x="3277994" y="3869962"/>
          <a:ext cx="517398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540">
                  <a:extLst>
                    <a:ext uri="{9D8B030D-6E8A-4147-A177-3AD203B41FA5}">
                      <a16:colId xmlns:a16="http://schemas.microsoft.com/office/drawing/2014/main" val="3090999299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328934198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36905431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3972830963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48777328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4007032761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2146652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901417284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537728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pc="-15" dirty="0" smtClean="0">
                          <a:effectLst/>
                        </a:rPr>
                        <a:t>FCXM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1 Blood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1 Cells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2 Blood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2 Cells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354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2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3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Day 2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Day 3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2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3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2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3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641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4</a:t>
                      </a:r>
                      <a:r>
                        <a:rPr lang="en-US" sz="1200" spc="-15" baseline="30000">
                          <a:effectLst/>
                        </a:rPr>
                        <a:t>o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430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22</a:t>
                      </a:r>
                      <a:r>
                        <a:rPr lang="en-US" sz="1200" spc="-15" baseline="30000">
                          <a:effectLst/>
                        </a:rPr>
                        <a:t>o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83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37</a:t>
                      </a:r>
                      <a:r>
                        <a:rPr lang="en-US" sz="1200" spc="-15" baseline="30000">
                          <a:effectLst/>
                        </a:rPr>
                        <a:t>o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?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2553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45</a:t>
                      </a:r>
                      <a:r>
                        <a:rPr lang="en-US" sz="1200" spc="-15" baseline="30000">
                          <a:effectLst/>
                        </a:rPr>
                        <a:t>o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93517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41141"/>
              </p:ext>
            </p:extLst>
          </p:nvPr>
        </p:nvGraphicFramePr>
        <p:xfrm>
          <a:off x="3224808" y="2754616"/>
          <a:ext cx="5227166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960">
                  <a:extLst>
                    <a:ext uri="{9D8B030D-6E8A-4147-A177-3AD203B41FA5}">
                      <a16:colId xmlns:a16="http://schemas.microsoft.com/office/drawing/2014/main" val="2001902612"/>
                    </a:ext>
                  </a:extLst>
                </a:gridCol>
                <a:gridCol w="450696">
                  <a:extLst>
                    <a:ext uri="{9D8B030D-6E8A-4147-A177-3AD203B41FA5}">
                      <a16:colId xmlns:a16="http://schemas.microsoft.com/office/drawing/2014/main" val="2465869149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793395529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3408762715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43811703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79612078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157293422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862059728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573896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pc="-15" dirty="0" smtClean="0">
                          <a:effectLst/>
                        </a:rPr>
                        <a:t>CDCXM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1 Blood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1 Cells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2 Blood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Donor 2 Cells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8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2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3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2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Day 3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Day 2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Day 3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effectLst/>
                        </a:rPr>
                        <a:t>Day 2</a:t>
                      </a:r>
                      <a:endParaRPr lang="en-GB" sz="1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spc="-15">
                          <a:effectLst/>
                        </a:rPr>
                        <a:t>Day 3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057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4</a:t>
                      </a:r>
                      <a:r>
                        <a:rPr lang="en-US" sz="1200" spc="-15" baseline="30000">
                          <a:effectLst/>
                        </a:rPr>
                        <a:t>o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3300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22</a:t>
                      </a:r>
                      <a:r>
                        <a:rPr lang="en-US" sz="1200" spc="-15" baseline="30000">
                          <a:effectLst/>
                        </a:rPr>
                        <a:t>o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169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5">
                          <a:effectLst/>
                        </a:rPr>
                        <a:t>37</a:t>
                      </a:r>
                      <a:r>
                        <a:rPr lang="en-US" sz="1200" spc="-15" baseline="30000">
                          <a:effectLst/>
                        </a:rPr>
                        <a:t>o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endParaRPr lang="en-GB" sz="1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00B050"/>
                          </a:solidFill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GB" sz="1200" b="1" dirty="0">
                        <a:solidFill>
                          <a:srgbClr val="00B05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spc="-15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623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 NEQA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1844824"/>
            <a:ext cx="805337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4104" y="44624"/>
            <a:ext cx="89154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UK NEQAS for H&amp;I: An Overview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4528" y="966962"/>
            <a:ext cx="8915400" cy="4713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Over 350 participants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Distribute </a:t>
            </a:r>
            <a:r>
              <a:rPr lang="en-GB" sz="2400" smtClean="0">
                <a:solidFill>
                  <a:schemeClr val="bg1"/>
                </a:solidFill>
              </a:rPr>
              <a:t>to over 52 </a:t>
            </a:r>
            <a:r>
              <a:rPr lang="en-GB" sz="2400" dirty="0" smtClean="0">
                <a:solidFill>
                  <a:schemeClr val="bg1"/>
                </a:solidFill>
              </a:rPr>
              <a:t>countries worldwide</a:t>
            </a:r>
          </a:p>
        </p:txBody>
      </p:sp>
    </p:spTree>
    <p:extLst>
      <p:ext uri="{BB962C8B-B14F-4D97-AF65-F5344CB8AC3E}">
        <p14:creationId xmlns:p14="http://schemas.microsoft.com/office/powerpoint/2010/main" val="17259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Participant Feedback on Viability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4744"/>
            <a:ext cx="8229600" cy="4608512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The </a:t>
            </a:r>
            <a:r>
              <a:rPr lang="en-GB" sz="2000" dirty="0">
                <a:solidFill>
                  <a:schemeClr val="bg1"/>
                </a:solidFill>
              </a:rPr>
              <a:t>high </a:t>
            </a:r>
            <a:r>
              <a:rPr lang="en-GB" sz="2000" dirty="0" smtClean="0">
                <a:solidFill>
                  <a:schemeClr val="bg1"/>
                </a:solidFill>
              </a:rPr>
              <a:t>percentage </a:t>
            </a:r>
            <a:r>
              <a:rPr lang="en-GB" sz="2000" dirty="0">
                <a:solidFill>
                  <a:schemeClr val="bg1"/>
                </a:solidFill>
              </a:rPr>
              <a:t>of serum / </a:t>
            </a:r>
            <a:r>
              <a:rPr lang="en-GB" sz="2000" dirty="0" smtClean="0">
                <a:solidFill>
                  <a:schemeClr val="bg1"/>
                </a:solidFill>
              </a:rPr>
              <a:t>B cell </a:t>
            </a:r>
            <a:r>
              <a:rPr lang="en-GB" sz="2000" dirty="0">
                <a:solidFill>
                  <a:schemeClr val="bg1"/>
                </a:solidFill>
              </a:rPr>
              <a:t>samples Not </a:t>
            </a:r>
            <a:r>
              <a:rPr lang="en-GB" sz="2000" dirty="0" smtClean="0">
                <a:solidFill>
                  <a:schemeClr val="bg1"/>
                </a:solidFill>
              </a:rPr>
              <a:t>Assessed were due to labs reporting samples </a:t>
            </a:r>
            <a:r>
              <a:rPr lang="en-GB" sz="2000" dirty="0">
                <a:solidFill>
                  <a:schemeClr val="bg1"/>
                </a:solidFill>
              </a:rPr>
              <a:t>as Not </a:t>
            </a:r>
            <a:r>
              <a:rPr lang="en-GB" sz="2000" dirty="0" smtClean="0">
                <a:solidFill>
                  <a:schemeClr val="bg1"/>
                </a:solidFill>
              </a:rPr>
              <a:t>Tested with laboratories </a:t>
            </a:r>
            <a:r>
              <a:rPr lang="en-GB" sz="2000" dirty="0">
                <a:solidFill>
                  <a:schemeClr val="bg1"/>
                </a:solidFill>
              </a:rPr>
              <a:t>frequently </a:t>
            </a:r>
            <a:r>
              <a:rPr lang="en-GB" sz="2000" dirty="0" smtClean="0">
                <a:solidFill>
                  <a:schemeClr val="bg1"/>
                </a:solidFill>
              </a:rPr>
              <a:t>reporting </a:t>
            </a:r>
            <a:r>
              <a:rPr lang="en-GB" sz="2000" dirty="0">
                <a:solidFill>
                  <a:schemeClr val="bg1"/>
                </a:solidFill>
              </a:rPr>
              <a:t>poor cell viability as the stated reason for not </a:t>
            </a:r>
            <a:r>
              <a:rPr lang="en-GB" sz="2000" dirty="0" smtClean="0">
                <a:solidFill>
                  <a:schemeClr val="bg1"/>
                </a:solidFill>
              </a:rPr>
              <a:t>reporting results.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900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Can NEQAS comment </a:t>
            </a:r>
            <a:r>
              <a:rPr lang="en-GB" sz="2000" dirty="0">
                <a:solidFill>
                  <a:schemeClr val="bg1"/>
                </a:solidFill>
              </a:rPr>
              <a:t>on the </a:t>
            </a:r>
            <a:r>
              <a:rPr lang="en-GB" sz="2000" dirty="0" smtClean="0">
                <a:solidFill>
                  <a:schemeClr val="bg1"/>
                </a:solidFill>
              </a:rPr>
              <a:t>high percentage of </a:t>
            </a:r>
            <a:r>
              <a:rPr lang="en-GB" sz="2000" dirty="0">
                <a:solidFill>
                  <a:schemeClr val="bg1"/>
                </a:solidFill>
              </a:rPr>
              <a:t>B cell </a:t>
            </a:r>
            <a:r>
              <a:rPr lang="en-GB" sz="2000" dirty="0" smtClean="0">
                <a:solidFill>
                  <a:schemeClr val="bg1"/>
                </a:solidFill>
              </a:rPr>
              <a:t>samples </a:t>
            </a:r>
            <a:r>
              <a:rPr lang="en-GB" sz="2000" dirty="0">
                <a:solidFill>
                  <a:schemeClr val="bg1"/>
                </a:solidFill>
              </a:rPr>
              <a:t>that are Not </a:t>
            </a:r>
            <a:r>
              <a:rPr lang="en-GB" sz="2000" dirty="0" smtClean="0">
                <a:solidFill>
                  <a:schemeClr val="bg1"/>
                </a:solidFill>
              </a:rPr>
              <a:t>Assessed </a:t>
            </a:r>
            <a:r>
              <a:rPr lang="en-GB" sz="2000" dirty="0">
                <a:solidFill>
                  <a:schemeClr val="bg1"/>
                </a:solidFill>
              </a:rPr>
              <a:t>/ Not </a:t>
            </a:r>
            <a:r>
              <a:rPr lang="en-GB" sz="2000" dirty="0" smtClean="0">
                <a:solidFill>
                  <a:schemeClr val="bg1"/>
                </a:solidFill>
              </a:rPr>
              <a:t>Reported </a:t>
            </a:r>
            <a:r>
              <a:rPr lang="en-GB" sz="2000" dirty="0">
                <a:solidFill>
                  <a:schemeClr val="bg1"/>
                </a:solidFill>
              </a:rPr>
              <a:t>and whether this has changed over time?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88126"/>
              </p:ext>
            </p:extLst>
          </p:nvPr>
        </p:nvGraphicFramePr>
        <p:xfrm>
          <a:off x="355975" y="3501008"/>
          <a:ext cx="919405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82">
                  <a:extLst>
                    <a:ext uri="{9D8B030D-6E8A-4147-A177-3AD203B41FA5}">
                      <a16:colId xmlns:a16="http://schemas.microsoft.com/office/drawing/2014/main" val="259254027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57814971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18306681"/>
                    </a:ext>
                  </a:extLst>
                </a:gridCol>
                <a:gridCol w="1039114">
                  <a:extLst>
                    <a:ext uri="{9D8B030D-6E8A-4147-A177-3AD203B41FA5}">
                      <a16:colId xmlns:a16="http://schemas.microsoft.com/office/drawing/2014/main" val="206347580"/>
                    </a:ext>
                  </a:extLst>
                </a:gridCol>
                <a:gridCol w="1265142">
                  <a:extLst>
                    <a:ext uri="{9D8B030D-6E8A-4147-A177-3AD203B41FA5}">
                      <a16:colId xmlns:a16="http://schemas.microsoft.com/office/drawing/2014/main" val="20141104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41839833"/>
                    </a:ext>
                  </a:extLst>
                </a:gridCol>
                <a:gridCol w="885168">
                  <a:extLst>
                    <a:ext uri="{9D8B030D-6E8A-4147-A177-3AD203B41FA5}">
                      <a16:colId xmlns:a16="http://schemas.microsoft.com/office/drawing/2014/main" val="3238940140"/>
                    </a:ext>
                  </a:extLst>
                </a:gridCol>
                <a:gridCol w="1117708">
                  <a:extLst>
                    <a:ext uri="{9D8B030D-6E8A-4147-A177-3AD203B41FA5}">
                      <a16:colId xmlns:a16="http://schemas.microsoft.com/office/drawing/2014/main" val="34555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2A</a:t>
                      </a:r>
                      <a:r>
                        <a:rPr lang="en-GB" baseline="0" dirty="0" smtClean="0"/>
                        <a:t> Performance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No of</a:t>
                      </a:r>
                      <a:r>
                        <a:rPr lang="en-GB" sz="1400" b="1" baseline="0" dirty="0" smtClean="0"/>
                        <a:t> Reports Assessed +DTT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B+DTT</a:t>
                      </a:r>
                    </a:p>
                    <a:p>
                      <a:pPr algn="ctr"/>
                      <a:r>
                        <a:rPr lang="en-GB" sz="1400" dirty="0" smtClean="0"/>
                        <a:t>% 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B+DTT</a:t>
                      </a:r>
                    </a:p>
                    <a:p>
                      <a:pPr algn="ctr"/>
                      <a:r>
                        <a:rPr lang="en-GB" sz="1400" dirty="0" smtClean="0"/>
                        <a:t>% Incorrect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No of</a:t>
                      </a:r>
                      <a:r>
                        <a:rPr lang="en-GB" sz="1400" b="1" baseline="0" dirty="0" smtClean="0"/>
                        <a:t> Reports Assessed -DTT</a:t>
                      </a:r>
                      <a:endParaRPr lang="en-GB" sz="1400" b="1" dirty="0" smtClean="0"/>
                    </a:p>
                    <a:p>
                      <a:pPr algn="ctr"/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B-DTT</a:t>
                      </a:r>
                    </a:p>
                    <a:p>
                      <a:pPr algn="ctr"/>
                      <a:r>
                        <a:rPr lang="en-GB" sz="1400" dirty="0" smtClean="0"/>
                        <a:t>% NT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B-DTT</a:t>
                      </a:r>
                    </a:p>
                    <a:p>
                      <a:pPr algn="ctr"/>
                      <a:r>
                        <a:rPr lang="en-GB" sz="1400" dirty="0" smtClean="0"/>
                        <a:t>% Incorrect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%UP UK&amp;I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8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27/40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34/40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13.4%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19.25%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08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2017*a</a:t>
                      </a:r>
                      <a:endParaRPr lang="en-GB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29/36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25.8%</a:t>
                      </a:r>
                      <a:endParaRPr lang="en-GB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5.4%</a:t>
                      </a:r>
                      <a:endParaRPr lang="en-GB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27/36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19.9%</a:t>
                      </a:r>
                      <a:endParaRPr lang="en-GB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5.1%</a:t>
                      </a:r>
                      <a:endParaRPr lang="en-GB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31.6%</a:t>
                      </a:r>
                      <a:endParaRPr lang="en-GB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8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33/40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smtClean="0">
                          <a:solidFill>
                            <a:schemeClr val="tx1"/>
                          </a:solidFill>
                        </a:rPr>
                        <a:t>19.3%</a:t>
                      </a:r>
                      <a:endParaRPr lang="en-GB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smtClean="0">
                          <a:solidFill>
                            <a:schemeClr val="tx1"/>
                          </a:solidFill>
                        </a:rPr>
                        <a:t>5.9%</a:t>
                      </a:r>
                      <a:endParaRPr lang="en-GB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23/40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 smtClean="0">
                          <a:solidFill>
                            <a:schemeClr val="tx1"/>
                          </a:solidFill>
                        </a:rPr>
                        <a:t>14.7%</a:t>
                      </a:r>
                      <a:endParaRPr lang="en-GB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baseline="0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en-GB" b="0" i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38.8%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832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2381" y="5353998"/>
            <a:ext cx="8651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*Excludes sample 2A 02/2017 which was not assessed due to poor sample quality	</a:t>
            </a:r>
            <a:r>
              <a:rPr lang="en-GB" sz="900" baseline="30000" dirty="0" smtClean="0">
                <a:solidFill>
                  <a:schemeClr val="bg1"/>
                </a:solidFill>
              </a:rPr>
              <a:t>a </a:t>
            </a:r>
            <a:r>
              <a:rPr lang="en-GB" sz="900" dirty="0" smtClean="0">
                <a:solidFill>
                  <a:schemeClr val="bg1"/>
                </a:solidFill>
              </a:rPr>
              <a:t>Higher number of B cell results not tested due to </a:t>
            </a:r>
            <a:r>
              <a:rPr lang="en-GB" sz="900" dirty="0" err="1" smtClean="0">
                <a:solidFill>
                  <a:schemeClr val="bg1"/>
                </a:solidFill>
              </a:rPr>
              <a:t>dynabead</a:t>
            </a:r>
            <a:r>
              <a:rPr lang="en-GB" sz="900" dirty="0" smtClean="0">
                <a:solidFill>
                  <a:schemeClr val="bg1"/>
                </a:solidFill>
              </a:rPr>
              <a:t> product recall 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" y="116632"/>
            <a:ext cx="8915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Not Assessed Samples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57607"/>
              </p:ext>
            </p:extLst>
          </p:nvPr>
        </p:nvGraphicFramePr>
        <p:xfrm>
          <a:off x="1577132" y="1239852"/>
          <a:ext cx="6603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788064917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3927093534"/>
                    </a:ext>
                  </a:extLst>
                </a:gridCol>
                <a:gridCol w="2201333">
                  <a:extLst>
                    <a:ext uri="{9D8B030D-6E8A-4147-A177-3AD203B41FA5}">
                      <a16:colId xmlns:a16="http://schemas.microsoft.com/office/drawing/2014/main" val="2337940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2018 (n=36/240)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-DTT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+DTT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PBL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4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6947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789796"/>
            <a:ext cx="8229600" cy="4608512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15% of cell/serum combinations for 2018 were not assessed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The percentage agreement for each cell type and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whether the result was positive or negative usually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falls at approximately 65% in NA samples: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Is NA an indicator of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cell viability??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31" y="5153566"/>
            <a:ext cx="1526273" cy="102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08" y="4618481"/>
            <a:ext cx="1464736" cy="1559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659" y="3202980"/>
            <a:ext cx="1178565" cy="29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Participant Feedback: Splitting Assessment for UK&amp;I from </a:t>
            </a:r>
            <a:r>
              <a:rPr lang="en-GB" b="1" dirty="0" err="1" smtClean="0">
                <a:solidFill>
                  <a:schemeClr val="bg1"/>
                </a:solidFill>
              </a:rPr>
              <a:t>RoW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792"/>
            <a:ext cx="8229600" cy="4608512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17 UK&amp;I are assessed with 20 labs from the </a:t>
            </a:r>
            <a:r>
              <a:rPr lang="en-GB" sz="2400" dirty="0" err="1" smtClean="0">
                <a:solidFill>
                  <a:schemeClr val="bg1"/>
                </a:solidFill>
              </a:rPr>
              <a:t>RoW</a:t>
            </a:r>
            <a:r>
              <a:rPr lang="en-GB" sz="2400" dirty="0" smtClean="0">
                <a:solidFill>
                  <a:schemeClr val="bg1"/>
                </a:solidFill>
              </a:rPr>
              <a:t> that also receive whole blood.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Suggestion that UK&amp;I labs should only be compared to other UK&amp;I labs. </a:t>
            </a:r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64102"/>
              </p:ext>
            </p:extLst>
          </p:nvPr>
        </p:nvGraphicFramePr>
        <p:xfrm>
          <a:off x="1651000" y="2492896"/>
          <a:ext cx="660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35277194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74546869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659492378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1078485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60498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UK -DTT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RoW</a:t>
                      </a:r>
                      <a:r>
                        <a:rPr lang="en-GB" dirty="0" smtClean="0"/>
                        <a:t> -DTT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UK +DTT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RoW</a:t>
                      </a:r>
                      <a:r>
                        <a:rPr lang="en-GB" dirty="0" smtClean="0"/>
                        <a:t> +DTT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54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PBL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54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 Cell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5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74787"/>
              </p:ext>
            </p:extLst>
          </p:nvPr>
        </p:nvGraphicFramePr>
        <p:xfrm>
          <a:off x="416510" y="332682"/>
          <a:ext cx="9217010" cy="5760614"/>
        </p:xfrm>
        <a:graphic>
          <a:graphicData uri="http://schemas.openxmlformats.org/drawingml/2006/table">
            <a:tbl>
              <a:tblPr/>
              <a:tblGrid>
                <a:gridCol w="250368">
                  <a:extLst>
                    <a:ext uri="{9D8B030D-6E8A-4147-A177-3AD203B41FA5}">
                      <a16:colId xmlns:a16="http://schemas.microsoft.com/office/drawing/2014/main" val="1411543498"/>
                    </a:ext>
                  </a:extLst>
                </a:gridCol>
                <a:gridCol w="87338">
                  <a:extLst>
                    <a:ext uri="{9D8B030D-6E8A-4147-A177-3AD203B41FA5}">
                      <a16:colId xmlns:a16="http://schemas.microsoft.com/office/drawing/2014/main" val="3564233849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645019752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527377924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489765163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4094946707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302651403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061246129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378628889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097100766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962596820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295848478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217564976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57791934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959532297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370032542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646231955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690270183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392031215"/>
                    </a:ext>
                  </a:extLst>
                </a:gridCol>
                <a:gridCol w="459978">
                  <a:extLst>
                    <a:ext uri="{9D8B030D-6E8A-4147-A177-3AD203B41FA5}">
                      <a16:colId xmlns:a16="http://schemas.microsoft.com/office/drawing/2014/main" val="4114476374"/>
                    </a:ext>
                  </a:extLst>
                </a:gridCol>
                <a:gridCol w="273659">
                  <a:extLst>
                    <a:ext uri="{9D8B030D-6E8A-4147-A177-3AD203B41FA5}">
                      <a16:colId xmlns:a16="http://schemas.microsoft.com/office/drawing/2014/main" val="4135860100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945257263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020200393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649198295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906392548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001447425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754280133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598779816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753753757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336369163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355860804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253789297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183940816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871055184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715252764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974650905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1244270690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3642388630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227093679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58594135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5253997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976519211"/>
                    </a:ext>
                  </a:extLst>
                </a:gridCol>
                <a:gridCol w="170793">
                  <a:extLst>
                    <a:ext uri="{9D8B030D-6E8A-4147-A177-3AD203B41FA5}">
                      <a16:colId xmlns:a16="http://schemas.microsoft.com/office/drawing/2014/main" val="2966647944"/>
                    </a:ext>
                  </a:extLst>
                </a:gridCol>
                <a:gridCol w="504617">
                  <a:extLst>
                    <a:ext uri="{9D8B030D-6E8A-4147-A177-3AD203B41FA5}">
                      <a16:colId xmlns:a16="http://schemas.microsoft.com/office/drawing/2014/main" val="1037803728"/>
                    </a:ext>
                  </a:extLst>
                </a:gridCol>
                <a:gridCol w="232901">
                  <a:extLst>
                    <a:ext uri="{9D8B030D-6E8A-4147-A177-3AD203B41FA5}">
                      <a16:colId xmlns:a16="http://schemas.microsoft.com/office/drawing/2014/main" val="4262102388"/>
                    </a:ext>
                  </a:extLst>
                </a:gridCol>
                <a:gridCol w="450274">
                  <a:extLst>
                    <a:ext uri="{9D8B030D-6E8A-4147-A177-3AD203B41FA5}">
                      <a16:colId xmlns:a16="http://schemas.microsoft.com/office/drawing/2014/main" val="3033710378"/>
                    </a:ext>
                  </a:extLst>
                </a:gridCol>
                <a:gridCol w="296948">
                  <a:extLst>
                    <a:ext uri="{9D8B030D-6E8A-4147-A177-3AD203B41FA5}">
                      <a16:colId xmlns:a16="http://schemas.microsoft.com/office/drawing/2014/main" val="1453888100"/>
                    </a:ext>
                  </a:extLst>
                </a:gridCol>
              </a:tblGrid>
              <a:tr h="2247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-DTT</a:t>
                      </a:r>
                    </a:p>
                  </a:txBody>
                  <a:tcPr marL="4588" marR="4588" marT="4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Sera </a:t>
                      </a:r>
                    </a:p>
                  </a:txBody>
                  <a:tcPr marL="4588" marR="4588" marT="4588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UK%I Consensus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UK&amp;I %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RoW Consensus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RoW %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Consensus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%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731254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73.3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71749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33954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429638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79766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34812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85932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4189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83834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35440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2035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57459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317899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N\R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91.7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71825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29986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066864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854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61.5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200202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61.5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84621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69.2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25574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34293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2A05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71.4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413708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2A05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57.1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19093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2A05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71.4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24502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2A05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71.4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57.1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994910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35785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81.8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71.4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8151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033899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81.8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103840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90497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59753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62.5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69356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56.3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6006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93.8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87161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38053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72225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74.1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56.3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80899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66835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28578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GB" sz="5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en-GB" sz="5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83005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17586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2A09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90.9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15879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2A09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57.1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02388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2A09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90.9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64.3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837573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2A09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65436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156771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2A10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26921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2A10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73.3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67543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2A10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Negative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91546"/>
                  </a:ext>
                </a:extLst>
              </a:tr>
              <a:tr h="112977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2A10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0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1" u="none" strike="noStrike">
                          <a:solidFill>
                            <a:srgbClr val="0061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5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53.3</a:t>
                      </a:r>
                    </a:p>
                  </a:txBody>
                  <a:tcPr marL="4588" marR="4588" marT="458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4588" marR="4588" marT="4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</a:t>
                      </a:r>
                    </a:p>
                  </a:txBody>
                  <a:tcPr marL="4588" marR="4588" marT="45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715" y="116632"/>
            <a:ext cx="590465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Splitting Assessment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62802"/>
              </p:ext>
            </p:extLst>
          </p:nvPr>
        </p:nvGraphicFramePr>
        <p:xfrm>
          <a:off x="1885778" y="3933056"/>
          <a:ext cx="2964530" cy="7086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4095">
                  <a:extLst>
                    <a:ext uri="{9D8B030D-6E8A-4147-A177-3AD203B41FA5}">
                      <a16:colId xmlns:a16="http://schemas.microsoft.com/office/drawing/2014/main" val="12867752"/>
                    </a:ext>
                  </a:extLst>
                </a:gridCol>
                <a:gridCol w="651291">
                  <a:extLst>
                    <a:ext uri="{9D8B030D-6E8A-4147-A177-3AD203B41FA5}">
                      <a16:colId xmlns:a16="http://schemas.microsoft.com/office/drawing/2014/main" val="2865295027"/>
                    </a:ext>
                  </a:extLst>
                </a:gridCol>
                <a:gridCol w="638057">
                  <a:extLst>
                    <a:ext uri="{9D8B030D-6E8A-4147-A177-3AD203B41FA5}">
                      <a16:colId xmlns:a16="http://schemas.microsoft.com/office/drawing/2014/main" val="3211192810"/>
                    </a:ext>
                  </a:extLst>
                </a:gridCol>
                <a:gridCol w="811087">
                  <a:extLst>
                    <a:ext uri="{9D8B030D-6E8A-4147-A177-3AD203B41FA5}">
                      <a16:colId xmlns:a16="http://schemas.microsoft.com/office/drawing/2014/main" val="210795789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Results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UK&amp;I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err="1">
                          <a:effectLst/>
                        </a:rPr>
                        <a:t>RoW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Overall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803392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smtClean="0">
                          <a:effectLst/>
                        </a:rPr>
                        <a:t>Negative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28747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smtClean="0">
                          <a:effectLst/>
                        </a:rPr>
                        <a:t>Positive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65285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smtClean="0">
                          <a:effectLst/>
                        </a:rPr>
                        <a:t>Not</a:t>
                      </a:r>
                      <a:r>
                        <a:rPr lang="en-GB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100" b="1" u="none" strike="noStrike" dirty="0" smtClean="0">
                          <a:effectLst/>
                        </a:rPr>
                        <a:t>Assessed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218895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768" y="1143447"/>
            <a:ext cx="6120680" cy="1296144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Results were re-assessed from 2018 for UK&amp;I and </a:t>
            </a:r>
            <a:r>
              <a:rPr lang="en-GB" sz="2400" dirty="0" err="1" smtClean="0">
                <a:solidFill>
                  <a:schemeClr val="bg1"/>
                </a:solidFill>
              </a:rPr>
              <a:t>RoW</a:t>
            </a:r>
            <a:r>
              <a:rPr lang="en-GB" sz="2400" dirty="0" smtClean="0">
                <a:solidFill>
                  <a:schemeClr val="bg1"/>
                </a:solidFill>
              </a:rPr>
              <a:t> independently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Less samples were ‘not assessed’ when split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UK&amp;I had a greater tendency to agree on a positive result</a:t>
            </a:r>
          </a:p>
          <a:p>
            <a:pPr lvl="1"/>
            <a:r>
              <a:rPr lang="en-GB" sz="2000" dirty="0" err="1" smtClean="0">
                <a:solidFill>
                  <a:schemeClr val="bg1"/>
                </a:solidFill>
              </a:rPr>
              <a:t>RoW</a:t>
            </a:r>
            <a:r>
              <a:rPr lang="en-GB" sz="2000" dirty="0" smtClean="0">
                <a:solidFill>
                  <a:schemeClr val="bg1"/>
                </a:solidFill>
              </a:rPr>
              <a:t> had a greater tendency to agree on a negative result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589" y="116632"/>
            <a:ext cx="3460748" cy="66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969224" y="188640"/>
            <a:ext cx="2808312" cy="583264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Lab Performance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B cell –DTT only: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Original assessment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6 UK&amp;I labs &lt;85%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4 </a:t>
            </a:r>
            <a:r>
              <a:rPr lang="en-GB" sz="2000" b="1" dirty="0" err="1" smtClean="0">
                <a:solidFill>
                  <a:schemeClr val="bg1"/>
                </a:solidFill>
              </a:rPr>
              <a:t>RoW</a:t>
            </a:r>
            <a:r>
              <a:rPr lang="en-GB" sz="2000" b="1" dirty="0" smtClean="0">
                <a:solidFill>
                  <a:schemeClr val="bg1"/>
                </a:solidFill>
              </a:rPr>
              <a:t> labs &lt;85%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Split assessment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7 UK&amp;I labs &lt;85%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    </a:t>
            </a:r>
            <a:r>
              <a:rPr lang="en-GB" sz="1800" dirty="0" smtClean="0">
                <a:solidFill>
                  <a:schemeClr val="bg1"/>
                </a:solidFill>
              </a:rPr>
              <a:t>4 new labs now &lt;85%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   3 now &gt;85%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   2 still &lt;85% but improved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</a:rPr>
              <a:t>   1 still &lt;85% but got worse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4 </a:t>
            </a:r>
            <a:r>
              <a:rPr lang="en-GB" sz="2000" b="1" dirty="0" err="1" smtClean="0">
                <a:solidFill>
                  <a:schemeClr val="bg1"/>
                </a:solidFill>
              </a:rPr>
              <a:t>RoW</a:t>
            </a:r>
            <a:r>
              <a:rPr lang="en-GB" sz="2000" b="1" dirty="0" smtClean="0">
                <a:solidFill>
                  <a:schemeClr val="bg1"/>
                </a:solidFill>
              </a:rPr>
              <a:t> labs &lt;85%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   </a:t>
            </a:r>
            <a:r>
              <a:rPr lang="en-GB" sz="1800" dirty="0">
                <a:solidFill>
                  <a:schemeClr val="bg1"/>
                </a:solidFill>
              </a:rPr>
              <a:t>same labs still </a:t>
            </a:r>
            <a:r>
              <a:rPr lang="en-GB" sz="1800" dirty="0" smtClean="0">
                <a:solidFill>
                  <a:schemeClr val="bg1"/>
                </a:solidFill>
              </a:rPr>
              <a:t>&lt;85%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    1 </a:t>
            </a:r>
            <a:r>
              <a:rPr lang="en-GB" sz="1800" dirty="0">
                <a:solidFill>
                  <a:schemeClr val="bg1"/>
                </a:solidFill>
              </a:rPr>
              <a:t>still </a:t>
            </a:r>
            <a:r>
              <a:rPr lang="en-GB" sz="1800" dirty="0" smtClean="0">
                <a:solidFill>
                  <a:schemeClr val="bg1"/>
                </a:solidFill>
              </a:rPr>
              <a:t>&lt;85</a:t>
            </a:r>
            <a:r>
              <a:rPr lang="en-GB" sz="1800" dirty="0">
                <a:solidFill>
                  <a:schemeClr val="bg1"/>
                </a:solidFill>
              </a:rPr>
              <a:t>% but improved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</a:rPr>
              <a:t>    1 still </a:t>
            </a:r>
            <a:r>
              <a:rPr lang="en-GB" sz="1800" dirty="0" smtClean="0">
                <a:solidFill>
                  <a:schemeClr val="bg1"/>
                </a:solidFill>
              </a:rPr>
              <a:t>&lt;85</a:t>
            </a:r>
            <a:r>
              <a:rPr lang="en-GB" sz="1800" dirty="0">
                <a:solidFill>
                  <a:schemeClr val="bg1"/>
                </a:solidFill>
              </a:rPr>
              <a:t>% but got worse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84138"/>
            <a:ext cx="6504548" cy="60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Interesting Results: 2A01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68" y="764704"/>
            <a:ext cx="9577064" cy="5368925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Query from UK lab regarding Sample 2A01 serum 3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Multiple UK&amp;I labs called this B cell positive but the consensus was negative (all </a:t>
            </a:r>
            <a:r>
              <a:rPr lang="en-GB" sz="2000" dirty="0" err="1" smtClean="0">
                <a:solidFill>
                  <a:schemeClr val="bg1"/>
                </a:solidFill>
              </a:rPr>
              <a:t>RoW</a:t>
            </a:r>
            <a:r>
              <a:rPr lang="en-GB" sz="2000" dirty="0" smtClean="0">
                <a:solidFill>
                  <a:schemeClr val="bg1"/>
                </a:solidFill>
              </a:rPr>
              <a:t> labs reported negative): </a:t>
            </a:r>
            <a:r>
              <a:rPr lang="en-GB" sz="1600" dirty="0" smtClean="0">
                <a:solidFill>
                  <a:schemeClr val="bg1"/>
                </a:solidFill>
              </a:rPr>
              <a:t>86.2% negative  –DTT, 76.9% negative +DTT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SAB testing performed by 5 labs: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HLA PHENOTYPE OF </a:t>
            </a:r>
            <a:r>
              <a:rPr lang="en-GB" sz="1800" dirty="0" smtClean="0">
                <a:solidFill>
                  <a:schemeClr val="bg1"/>
                </a:solidFill>
              </a:rPr>
              <a:t>BLOOD </a:t>
            </a:r>
            <a:r>
              <a:rPr lang="en-GB" sz="1800" dirty="0">
                <a:solidFill>
                  <a:schemeClr val="bg1"/>
                </a:solidFill>
              </a:rPr>
              <a:t>DONOR: HLA-A2, A3; B7, B60; Cw3, Cw7; DR4, DR15; DQ6, </a:t>
            </a:r>
            <a:r>
              <a:rPr lang="en-GB" sz="1800" dirty="0" smtClean="0">
                <a:solidFill>
                  <a:schemeClr val="bg1"/>
                </a:solidFill>
              </a:rPr>
              <a:t>DQ8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Shouldn’t a cumulative MFI of 61,813 cause a positive CDCXM????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Other labs reported that the PBL and T cell </a:t>
            </a:r>
            <a:r>
              <a:rPr lang="en-GB" sz="1600" dirty="0" err="1" smtClean="0">
                <a:solidFill>
                  <a:schemeClr val="bg1"/>
                </a:solidFill>
              </a:rPr>
              <a:t>crossmatch</a:t>
            </a:r>
            <a:r>
              <a:rPr lang="en-GB" sz="1600" dirty="0" smtClean="0">
                <a:solidFill>
                  <a:schemeClr val="bg1"/>
                </a:solidFill>
              </a:rPr>
              <a:t> was Negative although some reported PBL and T cell positives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Non-complement fixing antibodies?</a:t>
            </a:r>
          </a:p>
          <a:p>
            <a:pPr lvl="1"/>
            <a:r>
              <a:rPr lang="en-GB" sz="1600" dirty="0" err="1" smtClean="0">
                <a:solidFill>
                  <a:schemeClr val="bg1"/>
                </a:solidFill>
              </a:rPr>
              <a:t>Prozone</a:t>
            </a:r>
            <a:r>
              <a:rPr lang="en-GB" sz="1600" dirty="0" smtClean="0">
                <a:solidFill>
                  <a:schemeClr val="bg1"/>
                </a:solidFill>
              </a:rPr>
              <a:t> effect? Not when PBLs tested in dilution: </a:t>
            </a:r>
          </a:p>
          <a:p>
            <a:pPr lvl="2"/>
            <a:r>
              <a:rPr lang="en-GB" sz="1200" dirty="0" smtClean="0">
                <a:solidFill>
                  <a:schemeClr val="bg1"/>
                </a:solidFill>
              </a:rPr>
              <a:t>Neat – Positive (4), 1:2 – Positive (4), 1:4 – Positive (2), 1:8 – Negative</a:t>
            </a:r>
          </a:p>
          <a:p>
            <a:pPr marL="457200" lvl="1" indent="0"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 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50" y="2708920"/>
            <a:ext cx="1512225" cy="1079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058" y="2708920"/>
            <a:ext cx="1501650" cy="1502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791" y="2708920"/>
            <a:ext cx="1501650" cy="1291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524" y="2723423"/>
            <a:ext cx="1501650" cy="1079367"/>
          </a:xfrm>
          <a:prstGeom prst="rect">
            <a:avLst/>
          </a:prstGeom>
        </p:spPr>
      </p:pic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73062"/>
              </p:ext>
            </p:extLst>
          </p:nvPr>
        </p:nvGraphicFramePr>
        <p:xfrm>
          <a:off x="7726257" y="2728739"/>
          <a:ext cx="1435606" cy="2022138"/>
        </p:xfrm>
        <a:graphic>
          <a:graphicData uri="http://schemas.openxmlformats.org/drawingml/2006/table">
            <a:tbl>
              <a:tblPr/>
              <a:tblGrid>
                <a:gridCol w="831140">
                  <a:extLst>
                    <a:ext uri="{9D8B030D-6E8A-4147-A177-3AD203B41FA5}">
                      <a16:colId xmlns:a16="http://schemas.microsoft.com/office/drawing/2014/main" val="1063135822"/>
                    </a:ext>
                  </a:extLst>
                </a:gridCol>
                <a:gridCol w="604466">
                  <a:extLst>
                    <a:ext uri="{9D8B030D-6E8A-4147-A177-3AD203B41FA5}">
                      <a16:colId xmlns:a16="http://schemas.microsoft.com/office/drawing/2014/main" val="430146434"/>
                    </a:ext>
                  </a:extLst>
                </a:gridCol>
              </a:tblGrid>
              <a:tr h="2049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 'DSA‘ +EDTA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729832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48028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57445"/>
                  </a:ext>
                </a:extLst>
              </a:tr>
              <a:tr h="5420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732594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14133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73751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64909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578997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DRB1*04:01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23140"/>
                  </a:ext>
                </a:extLst>
              </a:tr>
              <a:tr h="20499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~95,000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41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7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Discussion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980728"/>
            <a:ext cx="8787258" cy="4608512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Not </a:t>
            </a:r>
            <a:r>
              <a:rPr lang="en-GB" sz="2800" dirty="0">
                <a:solidFill>
                  <a:schemeClr val="bg1"/>
                </a:solidFill>
              </a:rPr>
              <a:t>all Scheme </a:t>
            </a:r>
            <a:r>
              <a:rPr lang="en-GB" sz="2800" dirty="0" smtClean="0">
                <a:solidFill>
                  <a:schemeClr val="bg1"/>
                </a:solidFill>
              </a:rPr>
              <a:t>2A </a:t>
            </a:r>
            <a:r>
              <a:rPr lang="en-GB" sz="2800" dirty="0">
                <a:solidFill>
                  <a:schemeClr val="bg1"/>
                </a:solidFill>
              </a:rPr>
              <a:t>results will reach consensus (that’s ok!) </a:t>
            </a:r>
          </a:p>
          <a:p>
            <a:r>
              <a:rPr lang="en-GB" sz="2800" dirty="0">
                <a:solidFill>
                  <a:schemeClr val="bg1"/>
                </a:solidFill>
              </a:rPr>
              <a:t>B-cells are difficult (</a:t>
            </a:r>
            <a:r>
              <a:rPr lang="en-GB" sz="2800" dirty="0" smtClean="0">
                <a:solidFill>
                  <a:schemeClr val="bg1"/>
                </a:solidFill>
              </a:rPr>
              <a:t>transport, </a:t>
            </a:r>
            <a:r>
              <a:rPr lang="en-GB" sz="2800" dirty="0">
                <a:solidFill>
                  <a:schemeClr val="bg1"/>
                </a:solidFill>
              </a:rPr>
              <a:t>non-specific binding</a:t>
            </a:r>
            <a:r>
              <a:rPr lang="en-GB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Only partially emulates clinical practice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2A is a technical assessment of cytotoxic </a:t>
            </a:r>
            <a:r>
              <a:rPr lang="en-GB" sz="2800" dirty="0" err="1" smtClean="0">
                <a:solidFill>
                  <a:schemeClr val="bg1"/>
                </a:solidFill>
              </a:rPr>
              <a:t>crossmatching</a:t>
            </a:r>
            <a:r>
              <a:rPr lang="en-GB" sz="2800" dirty="0" smtClean="0">
                <a:solidFill>
                  <a:schemeClr val="bg1"/>
                </a:solidFill>
              </a:rPr>
              <a:t> and should not be ‘interpreted’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Lab’s need to ensure that all test parameters and acceptance criteria are met prior to reporting NEQAS </a:t>
            </a:r>
            <a:r>
              <a:rPr lang="en-GB" sz="2800" dirty="0" smtClean="0">
                <a:solidFill>
                  <a:schemeClr val="bg1"/>
                </a:solidFill>
              </a:rPr>
              <a:t>samples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CDC </a:t>
            </a:r>
            <a:r>
              <a:rPr lang="en-GB" sz="2800" dirty="0">
                <a:solidFill>
                  <a:schemeClr val="bg1"/>
                </a:solidFill>
              </a:rPr>
              <a:t>assays are not quantitative </a:t>
            </a:r>
            <a:r>
              <a:rPr lang="en-GB" sz="2800" dirty="0" smtClean="0">
                <a:solidFill>
                  <a:schemeClr val="bg1"/>
                </a:solidFill>
              </a:rPr>
              <a:t>so reliant on </a:t>
            </a:r>
            <a:r>
              <a:rPr lang="en-GB" sz="2800" dirty="0">
                <a:solidFill>
                  <a:schemeClr val="bg1"/>
                </a:solidFill>
              </a:rPr>
              <a:t>subjective </a:t>
            </a:r>
            <a:r>
              <a:rPr lang="en-GB" sz="2800" dirty="0" smtClean="0">
                <a:solidFill>
                  <a:schemeClr val="bg1"/>
                </a:solidFill>
              </a:rPr>
              <a:t>assessment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 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2A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32694" y="1772816"/>
            <a:ext cx="8440615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Scheme 2B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i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Crossmatching</a:t>
            </a:r>
            <a:r>
              <a:rPr lang="en-US" sz="30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 by Flow Cytometry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</a:rPr>
              <a:t>Welcome and Introduction</a:t>
            </a:r>
          </a:p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Judith Worthington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Chair of UK NEQAS for H&amp;I Steering Committee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2B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cell/serum flow </a:t>
            </a:r>
            <a:r>
              <a:rPr lang="en-GB" sz="2800" dirty="0" err="1" smtClean="0">
                <a:solidFill>
                  <a:schemeClr val="bg1"/>
                </a:solidFill>
              </a:rPr>
              <a:t>crossmatch</a:t>
            </a:r>
            <a:r>
              <a:rPr lang="en-GB" sz="2800" dirty="0" smtClean="0">
                <a:solidFill>
                  <a:schemeClr val="bg1"/>
                </a:solidFill>
              </a:rPr>
              <a:t> status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10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blood samples and 40 serum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five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determined by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at least 75% agreement on a positive, negative or equivocal result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atisfactory </a:t>
            </a: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Performance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Making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85% of reports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agreement with the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consensus result in a distribution year for each cell type.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48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Reporting of Equivocal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85740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2018 Equivocal results were assessed</a:t>
            </a:r>
          </a:p>
          <a:p>
            <a:pPr lvl="1"/>
            <a:r>
              <a:rPr lang="en-GB" sz="2400" dirty="0" err="1" smtClean="0">
                <a:solidFill>
                  <a:schemeClr val="bg1"/>
                </a:solidFill>
              </a:rPr>
              <a:t>i.e</a:t>
            </a:r>
            <a:r>
              <a:rPr lang="en-GB" sz="2400" dirty="0" smtClean="0">
                <a:solidFill>
                  <a:schemeClr val="bg1"/>
                </a:solidFill>
              </a:rPr>
              <a:t> if </a:t>
            </a:r>
            <a:r>
              <a:rPr lang="en-GB" sz="2400" dirty="0">
                <a:solidFill>
                  <a:schemeClr val="bg1"/>
                </a:solidFill>
              </a:rPr>
              <a:t>75% or more of participants report positive/negative, any laboratories reporting ‘equivocal’ </a:t>
            </a:r>
            <a:r>
              <a:rPr lang="en-GB" sz="2400" dirty="0" smtClean="0">
                <a:solidFill>
                  <a:schemeClr val="bg1"/>
                </a:solidFill>
              </a:rPr>
              <a:t>were </a:t>
            </a:r>
            <a:r>
              <a:rPr lang="en-GB" sz="2400" dirty="0">
                <a:solidFill>
                  <a:schemeClr val="bg1"/>
                </a:solidFill>
              </a:rPr>
              <a:t>assessed as ‘unacceptable</a:t>
            </a:r>
            <a:r>
              <a:rPr lang="en-GB" sz="2400" dirty="0" smtClean="0">
                <a:solidFill>
                  <a:schemeClr val="bg1"/>
                </a:solidFill>
              </a:rPr>
              <a:t>’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If a 75% consensus result is not reached when including the equivocal reports, the sample </a:t>
            </a:r>
            <a:r>
              <a:rPr lang="en-GB" sz="2400" dirty="0" smtClean="0">
                <a:solidFill>
                  <a:schemeClr val="bg1"/>
                </a:solidFill>
              </a:rPr>
              <a:t>was not assessed</a:t>
            </a:r>
            <a:r>
              <a:rPr lang="en-GB" sz="2400" dirty="0">
                <a:solidFill>
                  <a:schemeClr val="bg1"/>
                </a:solidFill>
              </a:rPr>
              <a:t>.  </a:t>
            </a:r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Technical issues and invalid results (</a:t>
            </a:r>
            <a:r>
              <a:rPr lang="en-GB" sz="2800" dirty="0" err="1">
                <a:solidFill>
                  <a:schemeClr val="bg1"/>
                </a:solidFill>
              </a:rPr>
              <a:t>e.g</a:t>
            </a:r>
            <a:r>
              <a:rPr lang="en-GB" sz="2800" dirty="0">
                <a:solidFill>
                  <a:schemeClr val="bg1"/>
                </a:solidFill>
              </a:rPr>
              <a:t> control failures, replicate issues, sample quality issues) should be reported as ‘Not Tested’ with the reason stated. 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4624"/>
            <a:ext cx="8229600" cy="1143000"/>
          </a:xfrm>
        </p:spPr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</a:rPr>
              <a:t>Scheme 2B Performance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43708" y="260648"/>
            <a:ext cx="8229600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10042"/>
              </p:ext>
            </p:extLst>
          </p:nvPr>
        </p:nvGraphicFramePr>
        <p:xfrm>
          <a:off x="838200" y="1772816"/>
          <a:ext cx="8144890" cy="2530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046">
                  <a:extLst>
                    <a:ext uri="{9D8B030D-6E8A-4147-A177-3AD203B41FA5}">
                      <a16:colId xmlns:a16="http://schemas.microsoft.com/office/drawing/2014/main" val="1686555860"/>
                    </a:ext>
                  </a:extLst>
                </a:gridCol>
                <a:gridCol w="948711">
                  <a:extLst>
                    <a:ext uri="{9D8B030D-6E8A-4147-A177-3AD203B41FA5}">
                      <a16:colId xmlns:a16="http://schemas.microsoft.com/office/drawing/2014/main" val="2923777580"/>
                    </a:ext>
                  </a:extLst>
                </a:gridCol>
                <a:gridCol w="948711">
                  <a:extLst>
                    <a:ext uri="{9D8B030D-6E8A-4147-A177-3AD203B41FA5}">
                      <a16:colId xmlns:a16="http://schemas.microsoft.com/office/drawing/2014/main" val="3997838890"/>
                    </a:ext>
                  </a:extLst>
                </a:gridCol>
                <a:gridCol w="948711">
                  <a:extLst>
                    <a:ext uri="{9D8B030D-6E8A-4147-A177-3AD203B41FA5}">
                      <a16:colId xmlns:a16="http://schemas.microsoft.com/office/drawing/2014/main" val="1905827838"/>
                    </a:ext>
                  </a:extLst>
                </a:gridCol>
                <a:gridCol w="948711">
                  <a:extLst>
                    <a:ext uri="{9D8B030D-6E8A-4147-A177-3AD203B41FA5}">
                      <a16:colId xmlns:a16="http://schemas.microsoft.com/office/drawing/2014/main" val="179097885"/>
                    </a:ext>
                  </a:extLst>
                </a:gridCol>
              </a:tblGrid>
              <a:tr h="475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Scheme</a:t>
                      </a:r>
                      <a:r>
                        <a:rPr lang="en-IE" sz="1800" baseline="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2B</a:t>
                      </a:r>
                      <a:endParaRPr lang="en-IE" sz="18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2015</a:t>
                      </a:r>
                      <a:endParaRPr lang="en-IE" sz="18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2016</a:t>
                      </a:r>
                      <a:endParaRPr lang="en-IE" sz="18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Times New Roman"/>
                          <a:cs typeface="Calibri"/>
                        </a:rPr>
                        <a:t>2017</a:t>
                      </a:r>
                      <a:endParaRPr lang="en-IE" sz="18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2018</a:t>
                      </a:r>
                      <a:endParaRPr lang="en-IE" sz="18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94068750"/>
                  </a:ext>
                </a:extLst>
              </a:tr>
              <a:tr h="2441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Participants </a:t>
                      </a: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(UK&amp;I)</a:t>
                      </a:r>
                      <a:endParaRPr lang="en-IE" sz="1800" dirty="0" smtClean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Calibri"/>
                        </a:rPr>
                        <a:t>(23)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(23)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Calibri"/>
                        </a:rPr>
                        <a:t>(22)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(22)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22617819"/>
                  </a:ext>
                </a:extLst>
              </a:tr>
              <a:tr h="230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with Unsatisfactory Performance </a:t>
                      </a:r>
                      <a:endParaRPr lang="en-GB" sz="1800" kern="1200" dirty="0" smtClean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(&lt; 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85%) </a:t>
                      </a: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(UK&amp;I)</a:t>
                      </a:r>
                      <a:endParaRPr lang="en-IE" sz="1800" dirty="0" smtClean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Calibri"/>
                        </a:rPr>
                        <a:t>(3)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(1)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Calibri"/>
                        </a:rPr>
                        <a:t>(1)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(2)</a:t>
                      </a:r>
                      <a:endParaRPr lang="en-IE" sz="18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2973816"/>
                  </a:ext>
                </a:extLst>
              </a:tr>
              <a:tr h="444048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% Unsatisfactory Performance </a:t>
                      </a:r>
                      <a:endParaRPr lang="en-I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17.8%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(13.0%)</a:t>
                      </a:r>
                      <a:endParaRPr lang="en-IE" sz="1800" kern="12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17.1%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(4.3%)</a:t>
                      </a:r>
                      <a:endParaRPr lang="en-IE" sz="1800" kern="12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8.7%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(4.5%)</a:t>
                      </a:r>
                      <a:endParaRPr lang="en-IE" sz="1800" kern="12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latin typeface="+mj-lt"/>
                          <a:ea typeface="Calibri"/>
                          <a:cs typeface="Times New Roman"/>
                        </a:rPr>
                        <a:t>18.1%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kern="1200" dirty="0" smtClean="0">
                          <a:solidFill>
                            <a:srgbClr val="0070C0"/>
                          </a:solidFill>
                          <a:latin typeface="+mj-lt"/>
                          <a:ea typeface="Calibri"/>
                          <a:cs typeface="Times New Roman"/>
                        </a:rPr>
                        <a:t>(9.1%)</a:t>
                      </a:r>
                      <a:endParaRPr lang="en-IE" sz="1800" kern="1200" dirty="0">
                        <a:solidFill>
                          <a:srgbClr val="0070C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375877353"/>
                  </a:ext>
                </a:extLst>
              </a:tr>
            </a:tbl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95300" y="1155936"/>
            <a:ext cx="8915400" cy="12244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</a:rPr>
              <a:t>15 Unsatisfactory Performers (2 UK &amp; Ireland)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8238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IE" b="1" dirty="0" smtClean="0">
                <a:solidFill>
                  <a:schemeClr val="bg1"/>
                </a:solidFill>
              </a:rPr>
              <a:t>Scheme 2B Summary </a:t>
            </a:r>
            <a:endParaRPr lang="en-IE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931939"/>
              </p:ext>
            </p:extLst>
          </p:nvPr>
        </p:nvGraphicFramePr>
        <p:xfrm>
          <a:off x="646992" y="1182986"/>
          <a:ext cx="8763708" cy="4166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7888452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1206209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664404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82365766"/>
                    </a:ext>
                  </a:extLst>
                </a:gridCol>
                <a:gridCol w="1145332">
                  <a:extLst>
                    <a:ext uri="{9D8B030D-6E8A-4147-A177-3AD203B41FA5}">
                      <a16:colId xmlns:a16="http://schemas.microsoft.com/office/drawing/2014/main" val="266394715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 Cells</a:t>
                      </a:r>
                      <a:endParaRPr lang="en-I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B Cells</a:t>
                      </a:r>
                      <a:endParaRPr lang="en-I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8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UK&amp;I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err="1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RoW</a:t>
                      </a:r>
                      <a:r>
                        <a:rPr lang="en-GB" sz="1400" b="1" kern="12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GB" sz="1400" b="1" kern="1200" baseline="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</a:t>
                      </a:r>
                      <a:endParaRPr lang="en-IE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RoW</a:t>
                      </a:r>
                      <a:r>
                        <a:rPr lang="en-GB" sz="1400" b="1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WB</a:t>
                      </a:r>
                      <a:endParaRPr lang="en-IE" sz="1400" b="1" kern="1200" baseline="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UK&amp;I </a:t>
                      </a:r>
                      <a:endParaRPr lang="en-IE" sz="1400" b="1" kern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RoW</a:t>
                      </a:r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PC</a:t>
                      </a:r>
                      <a:endParaRPr lang="en-IE" sz="10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RoW</a:t>
                      </a:r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400" b="1" kern="12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WB</a:t>
                      </a:r>
                      <a:endParaRPr lang="en-IE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participants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r>
                        <a:rPr lang="en-GB" sz="1400" kern="12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22 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GB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XM assessed </a:t>
                      </a:r>
                      <a:endParaRPr lang="en-GB" sz="1100" b="1" kern="12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(&gt;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75% consensus)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34/40 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32/40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34/40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36/40 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36/40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30/40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Positive </a:t>
                      </a: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XM</a:t>
                      </a: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Negative </a:t>
                      </a: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XM</a:t>
                      </a: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incorrect assignments</a:t>
                      </a: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36 (4.8%) 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(4.7%) 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(4.7%)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32  (4.0%) 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82 (6.9%)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36 (5.5%) 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False </a:t>
                      </a:r>
                      <a:r>
                        <a:rPr lang="en-GB" sz="1100" b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Pos</a:t>
                      </a: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Arial"/>
                        </a:rPr>
                        <a:t>23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False </a:t>
                      </a:r>
                      <a:r>
                        <a:rPr lang="en-GB" sz="1100" b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Neg</a:t>
                      </a: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13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Number of equivocal assignments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of NT assignments</a:t>
                      </a:r>
                      <a:endParaRPr lang="en-I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22 (2.5%) 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48 (5.5%)</a:t>
                      </a: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IE" sz="1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(2.0%)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230 (13.1%) 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(1.2%)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146 (17.4%)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5 (0.6%) </a:t>
                      </a:r>
                      <a:endParaRPr lang="en-IE" sz="1400" kern="1200" dirty="0" smtClean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Arial"/>
                        </a:rPr>
                        <a:t>83 (9.4%) </a:t>
                      </a:r>
                      <a:endParaRPr lang="en-IE" sz="1400" kern="12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(1.4%)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215 (12.2%)</a:t>
                      </a:r>
                      <a:endParaRPr lang="en-IE" sz="14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(1.3%)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147 (17.5%) </a:t>
                      </a:r>
                      <a:endParaRPr lang="en-IE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43708" y="260648"/>
            <a:ext cx="8229600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992" y="5661248"/>
            <a:ext cx="854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UK&amp;I and </a:t>
            </a:r>
            <a:r>
              <a:rPr lang="en-GB" dirty="0" err="1" smtClean="0">
                <a:solidFill>
                  <a:schemeClr val="bg1"/>
                </a:solidFill>
              </a:rPr>
              <a:t>RoW</a:t>
            </a:r>
            <a:r>
              <a:rPr lang="en-GB" dirty="0" smtClean="0">
                <a:solidFill>
                  <a:schemeClr val="bg1"/>
                </a:solidFill>
              </a:rPr>
              <a:t> receive different blood samples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243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6632"/>
            <a:ext cx="8229600" cy="1055077"/>
          </a:xfrm>
        </p:spPr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</a:rPr>
              <a:t>Unacceptable Performers </a:t>
            </a:r>
            <a:r>
              <a:rPr lang="en-GB" sz="4000" b="1" dirty="0" smtClean="0">
                <a:solidFill>
                  <a:schemeClr val="bg1"/>
                </a:solidFill>
              </a:rPr>
              <a:t>2018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496" y="764704"/>
            <a:ext cx="5251044" cy="4749632"/>
          </a:xfrm>
        </p:spPr>
        <p:txBody>
          <a:bodyPr/>
          <a:lstStyle/>
          <a:p>
            <a:r>
              <a:rPr lang="en-GB" sz="2585" dirty="0" smtClean="0">
                <a:solidFill>
                  <a:schemeClr val="bg1"/>
                </a:solidFill>
              </a:rPr>
              <a:t>15 </a:t>
            </a:r>
            <a:r>
              <a:rPr lang="en-GB" sz="2585" dirty="0">
                <a:solidFill>
                  <a:schemeClr val="bg1"/>
                </a:solidFill>
              </a:rPr>
              <a:t>labs with </a:t>
            </a:r>
            <a:r>
              <a:rPr lang="en-GB" sz="2585" dirty="0" smtClean="0">
                <a:solidFill>
                  <a:schemeClr val="bg1"/>
                </a:solidFill>
              </a:rPr>
              <a:t>UP (&lt;85%)</a:t>
            </a:r>
            <a:endParaRPr lang="en-GB" sz="2585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45046"/>
              </p:ext>
            </p:extLst>
          </p:nvPr>
        </p:nvGraphicFramePr>
        <p:xfrm>
          <a:off x="2129719" y="1265547"/>
          <a:ext cx="5775609" cy="481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87">
                  <a:extLst>
                    <a:ext uri="{9D8B030D-6E8A-4147-A177-3AD203B41FA5}">
                      <a16:colId xmlns:a16="http://schemas.microsoft.com/office/drawing/2014/main" val="1306598289"/>
                    </a:ext>
                  </a:extLst>
                </a:gridCol>
                <a:gridCol w="710370">
                  <a:extLst>
                    <a:ext uri="{9D8B030D-6E8A-4147-A177-3AD203B41FA5}">
                      <a16:colId xmlns:a16="http://schemas.microsoft.com/office/drawing/2014/main" val="4177020592"/>
                    </a:ext>
                  </a:extLst>
                </a:gridCol>
                <a:gridCol w="1220145">
                  <a:extLst>
                    <a:ext uri="{9D8B030D-6E8A-4147-A177-3AD203B41FA5}">
                      <a16:colId xmlns:a16="http://schemas.microsoft.com/office/drawing/2014/main" val="3698368510"/>
                    </a:ext>
                  </a:extLst>
                </a:gridCol>
                <a:gridCol w="821017">
                  <a:extLst>
                    <a:ext uri="{9D8B030D-6E8A-4147-A177-3AD203B41FA5}">
                      <a16:colId xmlns:a16="http://schemas.microsoft.com/office/drawing/2014/main" val="1913237468"/>
                    </a:ext>
                  </a:extLst>
                </a:gridCol>
                <a:gridCol w="1220145">
                  <a:extLst>
                    <a:ext uri="{9D8B030D-6E8A-4147-A177-3AD203B41FA5}">
                      <a16:colId xmlns:a16="http://schemas.microsoft.com/office/drawing/2014/main" val="742178294"/>
                    </a:ext>
                  </a:extLst>
                </a:gridCol>
                <a:gridCol w="1220145">
                  <a:extLst>
                    <a:ext uri="{9D8B030D-6E8A-4147-A177-3AD203B41FA5}">
                      <a16:colId xmlns:a16="http://schemas.microsoft.com/office/drawing/2014/main" val="1053393756"/>
                    </a:ext>
                  </a:extLst>
                </a:gridCol>
              </a:tblGrid>
              <a:tr h="42127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Lab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 Cell</a:t>
                      </a:r>
                      <a:endParaRPr lang="en-GB" sz="12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No.</a:t>
                      </a:r>
                      <a:r>
                        <a:rPr lang="en-GB" sz="1200" baseline="0" dirty="0" smtClean="0"/>
                        <a:t> of results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 submitted</a:t>
                      </a:r>
                      <a:endParaRPr lang="en-GB" sz="12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 Cell</a:t>
                      </a:r>
                      <a:endParaRPr lang="en-GB" sz="12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No.</a:t>
                      </a:r>
                      <a:r>
                        <a:rPr lang="en-GB" sz="1200" baseline="0" dirty="0" smtClean="0"/>
                        <a:t> of results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 submitted</a:t>
                      </a:r>
                      <a:endParaRPr lang="en-GB" sz="1200" dirty="0" smtClean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Error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84000950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28</a:t>
                      </a:r>
                      <a:endParaRPr lang="en-GB" sz="120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69.2%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25/40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Cell viability and reporting Equivocal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815838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en-GB" sz="12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79.4%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88%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28/40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Cell viability and reporting Equivocal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216323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139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84.2%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24/40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90.5%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24/40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No response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863678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142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82.4%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93.3%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Technical issue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7379734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169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75%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32/40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61.1%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32/40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389275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189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75%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69.4%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Cell viability issue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0038868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218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81.0%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28/40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68.0%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28/40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3685191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230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85.3%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76.7%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Technical issue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903508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90.6%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66.7%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2905981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271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94.4%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83.3%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21/40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Technical</a:t>
                      </a:r>
                      <a:r>
                        <a:rPr lang="en-GB" sz="1050" b="0" i="0" u="none" strike="noStrike" baseline="0" dirty="0" smtClean="0">
                          <a:effectLst/>
                          <a:latin typeface="+mn-lt"/>
                        </a:rPr>
                        <a:t> issue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2528733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315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47.1%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23/40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50.0%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23/40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Technical issue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6833943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351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83.3%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24/40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78.3%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24/40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247009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374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85.3%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73.3%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Technical issues</a:t>
                      </a:r>
                      <a:endParaRPr lang="en-GB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5874792"/>
                  </a:ext>
                </a:extLst>
              </a:tr>
              <a:tr h="279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380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42.9%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38.5%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9170317"/>
                  </a:ext>
                </a:extLst>
              </a:tr>
              <a:tr h="3450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392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0/40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effectLst/>
                          <a:latin typeface="+mn-lt"/>
                        </a:rPr>
                        <a:t>No response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4382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Reporting of Equivocal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85740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2018 Summary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67 T cell equivocal results (from 3022 = 2.2%)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42 B cell equivocal results (from 2809 = 1.5%)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22 T cell equivocal results assessed as unacceptable (0.7%)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20 B </a:t>
            </a:r>
            <a:r>
              <a:rPr lang="en-GB" sz="2400" dirty="0">
                <a:solidFill>
                  <a:schemeClr val="bg1"/>
                </a:solidFill>
              </a:rPr>
              <a:t>cell equivocal results assessed as </a:t>
            </a:r>
            <a:r>
              <a:rPr lang="en-GB" sz="2400" dirty="0" smtClean="0">
                <a:solidFill>
                  <a:schemeClr val="bg1"/>
                </a:solidFill>
              </a:rPr>
              <a:t>unacceptable (0.7%)</a:t>
            </a:r>
          </a:p>
          <a:p>
            <a:pPr lvl="1"/>
            <a:endParaRPr lang="en-GB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71507"/>
              </p:ext>
            </p:extLst>
          </p:nvPr>
        </p:nvGraphicFramePr>
        <p:xfrm>
          <a:off x="4769582" y="4077072"/>
          <a:ext cx="4320479" cy="1297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762">
                  <a:extLst>
                    <a:ext uri="{9D8B030D-6E8A-4147-A177-3AD203B41FA5}">
                      <a16:colId xmlns:a16="http://schemas.microsoft.com/office/drawing/2014/main" val="2297753780"/>
                    </a:ext>
                  </a:extLst>
                </a:gridCol>
                <a:gridCol w="1484367">
                  <a:extLst>
                    <a:ext uri="{9D8B030D-6E8A-4147-A177-3AD203B41FA5}">
                      <a16:colId xmlns:a16="http://schemas.microsoft.com/office/drawing/2014/main" val="4238252026"/>
                    </a:ext>
                  </a:extLst>
                </a:gridCol>
                <a:gridCol w="1606350">
                  <a:extLst>
                    <a:ext uri="{9D8B030D-6E8A-4147-A177-3AD203B41FA5}">
                      <a16:colId xmlns:a16="http://schemas.microsoft.com/office/drawing/2014/main" val="1985669336"/>
                    </a:ext>
                  </a:extLst>
                </a:gridCol>
              </a:tblGrid>
              <a:tr h="5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 of Labs Reporting Equivocal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No. of Labs </a:t>
                      </a:r>
                      <a:r>
                        <a:rPr lang="en-GB" sz="1100" dirty="0" smtClean="0">
                          <a:effectLst/>
                        </a:rPr>
                        <a:t>Reporting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&gt;1 Equivocal Result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720933"/>
                  </a:ext>
                </a:extLst>
              </a:tr>
              <a:tr h="257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UK (n=22)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</a:rPr>
                        <a:t>10 </a:t>
                      </a: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</a:rPr>
                        <a:t>(45%)</a:t>
                      </a:r>
                      <a:endParaRPr lang="en-GB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FF"/>
                          </a:solidFill>
                          <a:effectLst/>
                        </a:rPr>
                        <a:t>6 (</a:t>
                      </a: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</a:rPr>
                        <a:t>27%)</a:t>
                      </a:r>
                      <a:endParaRPr lang="en-GB" sz="11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7576899"/>
                  </a:ext>
                </a:extLst>
              </a:tr>
              <a:tr h="257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OS (n= 61)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34 </a:t>
                      </a:r>
                      <a:r>
                        <a:rPr lang="en-GB" sz="1100" dirty="0" smtClean="0">
                          <a:effectLst/>
                        </a:rPr>
                        <a:t>(56%)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22 </a:t>
                      </a:r>
                      <a:r>
                        <a:rPr lang="en-GB" sz="1100" dirty="0" smtClean="0">
                          <a:effectLst/>
                        </a:rPr>
                        <a:t>(36%)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3293441"/>
                  </a:ext>
                </a:extLst>
              </a:tr>
              <a:tr h="257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Total (n=83)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</a:rPr>
                        <a:t>44 (53%)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28 </a:t>
                      </a:r>
                      <a:r>
                        <a:rPr lang="en-GB" sz="1100" b="1" dirty="0" smtClean="0">
                          <a:effectLst/>
                        </a:rPr>
                        <a:t>(34%)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93446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1932"/>
              </p:ext>
            </p:extLst>
          </p:nvPr>
        </p:nvGraphicFramePr>
        <p:xfrm>
          <a:off x="560512" y="3697461"/>
          <a:ext cx="3888432" cy="1795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75641266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8863217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53621856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779163006"/>
                    </a:ext>
                  </a:extLst>
                </a:gridCol>
                <a:gridCol w="507600">
                  <a:extLst>
                    <a:ext uri="{9D8B030D-6E8A-4147-A177-3AD203B41FA5}">
                      <a16:colId xmlns:a16="http://schemas.microsoft.com/office/drawing/2014/main" val="78677691"/>
                    </a:ext>
                  </a:extLst>
                </a:gridCol>
                <a:gridCol w="574292">
                  <a:extLst>
                    <a:ext uri="{9D8B030D-6E8A-4147-A177-3AD203B41FA5}">
                      <a16:colId xmlns:a16="http://schemas.microsoft.com/office/drawing/2014/main" val="3696530353"/>
                    </a:ext>
                  </a:extLst>
                </a:gridCol>
                <a:gridCol w="574292">
                  <a:extLst>
                    <a:ext uri="{9D8B030D-6E8A-4147-A177-3AD203B41FA5}">
                      <a16:colId xmlns:a16="http://schemas.microsoft.com/office/drawing/2014/main" val="3465089143"/>
                    </a:ext>
                  </a:extLst>
                </a:gridCol>
              </a:tblGrid>
              <a:tr h="326073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 cell Equivocal Results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Total Results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 cell Equivocal Results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Total Results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Equivocal Assessed as Unacceptable Result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5121632"/>
                  </a:ext>
                </a:extLst>
              </a:tr>
              <a:tr h="3260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cell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05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81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1+2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608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940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3+4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587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272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5+6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578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650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7+8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553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522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9+10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624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Totals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67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3022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42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2809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386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8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Reporting of Equivocal Results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915400" cy="4857403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Compared to 2017 assessment criteria 4 sera changed consensus (3 T cell, 1 B cell - </a:t>
            </a:r>
            <a:r>
              <a:rPr lang="en-GB" sz="2800" dirty="0" err="1" smtClean="0">
                <a:solidFill>
                  <a:schemeClr val="bg1"/>
                </a:solidFill>
              </a:rPr>
              <a:t>RoW</a:t>
            </a:r>
            <a:r>
              <a:rPr lang="en-GB" sz="2800" dirty="0" smtClean="0">
                <a:solidFill>
                  <a:schemeClr val="bg1"/>
                </a:solidFill>
              </a:rPr>
              <a:t> only)</a:t>
            </a:r>
            <a:endParaRPr lang="en-GB" sz="2800" dirty="0">
              <a:solidFill>
                <a:schemeClr val="bg1"/>
              </a:solidFill>
            </a:endParaRPr>
          </a:p>
          <a:p>
            <a:pPr lvl="1"/>
            <a:endParaRPr lang="en-GB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23501"/>
              </p:ext>
            </p:extLst>
          </p:nvPr>
        </p:nvGraphicFramePr>
        <p:xfrm>
          <a:off x="2480010" y="2225675"/>
          <a:ext cx="5281303" cy="3765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643">
                  <a:extLst>
                    <a:ext uri="{9D8B030D-6E8A-4147-A177-3AD203B41FA5}">
                      <a16:colId xmlns:a16="http://schemas.microsoft.com/office/drawing/2014/main" val="3248547920"/>
                    </a:ext>
                  </a:extLst>
                </a:gridCol>
                <a:gridCol w="646861">
                  <a:extLst>
                    <a:ext uri="{9D8B030D-6E8A-4147-A177-3AD203B41FA5}">
                      <a16:colId xmlns:a16="http://schemas.microsoft.com/office/drawing/2014/main" val="4087121158"/>
                    </a:ext>
                  </a:extLst>
                </a:gridCol>
                <a:gridCol w="497689">
                  <a:extLst>
                    <a:ext uri="{9D8B030D-6E8A-4147-A177-3AD203B41FA5}">
                      <a16:colId xmlns:a16="http://schemas.microsoft.com/office/drawing/2014/main" val="3377779665"/>
                    </a:ext>
                  </a:extLst>
                </a:gridCol>
                <a:gridCol w="673305">
                  <a:extLst>
                    <a:ext uri="{9D8B030D-6E8A-4147-A177-3AD203B41FA5}">
                      <a16:colId xmlns:a16="http://schemas.microsoft.com/office/drawing/2014/main" val="3621994883"/>
                    </a:ext>
                  </a:extLst>
                </a:gridCol>
                <a:gridCol w="650251">
                  <a:extLst>
                    <a:ext uri="{9D8B030D-6E8A-4147-A177-3AD203B41FA5}">
                      <a16:colId xmlns:a16="http://schemas.microsoft.com/office/drawing/2014/main" val="2912555204"/>
                    </a:ext>
                  </a:extLst>
                </a:gridCol>
                <a:gridCol w="647539">
                  <a:extLst>
                    <a:ext uri="{9D8B030D-6E8A-4147-A177-3AD203B41FA5}">
                      <a16:colId xmlns:a16="http://schemas.microsoft.com/office/drawing/2014/main" val="1639827194"/>
                    </a:ext>
                  </a:extLst>
                </a:gridCol>
                <a:gridCol w="647539">
                  <a:extLst>
                    <a:ext uri="{9D8B030D-6E8A-4147-A177-3AD203B41FA5}">
                      <a16:colId xmlns:a16="http://schemas.microsoft.com/office/drawing/2014/main" val="1467300524"/>
                    </a:ext>
                  </a:extLst>
                </a:gridCol>
                <a:gridCol w="822476">
                  <a:extLst>
                    <a:ext uri="{9D8B030D-6E8A-4147-A177-3AD203B41FA5}">
                      <a16:colId xmlns:a16="http://schemas.microsoft.com/office/drawing/2014/main" val="380386563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Sample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Serum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Lab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Consensus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No. Equivocal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Number Positive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Number Negative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2017 Result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8618800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 Cell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66540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2B01 2018 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OS PC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serum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143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160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238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293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297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Not </a:t>
                      </a:r>
                      <a:r>
                        <a:rPr lang="en-GB" sz="1050" dirty="0" smtClean="0">
                          <a:effectLst/>
                        </a:rPr>
                        <a:t>Assessed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(11.9%)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 (69%)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(19%)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GB" sz="11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50362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2B05 2018 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OS </a:t>
                      </a:r>
                      <a:r>
                        <a:rPr lang="en-GB" sz="1100" dirty="0">
                          <a:effectLst/>
                        </a:rPr>
                        <a:t>PC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serum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154 159 167 218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Not Assessed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(9.5%)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 (21.4%)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(69%)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effectLst/>
                        </a:rPr>
                        <a:t>Negative</a:t>
                      </a:r>
                      <a:endParaRPr lang="en-GB" sz="11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49545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2B09 2018 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OS </a:t>
                      </a:r>
                      <a:r>
                        <a:rPr lang="en-GB" sz="1100" dirty="0">
                          <a:effectLst/>
                        </a:rPr>
                        <a:t>WB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Serum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142 176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Not Assessed</a:t>
                      </a:r>
                      <a:endParaRPr lang="en-GB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(11.8%)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 (70.6%)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 (17.6%)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GB" sz="11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710283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B Cell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53886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2B09 2018 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OS </a:t>
                      </a:r>
                      <a:r>
                        <a:rPr lang="en-GB" sz="1100" dirty="0">
                          <a:effectLst/>
                        </a:rPr>
                        <a:t>WB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Serum 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Not Assessed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(6.7%)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 (73.3%)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 (20.0%)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GB" sz="11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22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43708" y="260648"/>
            <a:ext cx="8229600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5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2018 Equivocal Reports Per Lab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01208"/>
            <a:ext cx="8229600" cy="608935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44/83 </a:t>
            </a:r>
            <a:r>
              <a:rPr lang="en-GB" sz="2400" dirty="0">
                <a:solidFill>
                  <a:schemeClr val="bg1"/>
                </a:solidFill>
              </a:rPr>
              <a:t>labs reported </a:t>
            </a:r>
            <a:r>
              <a:rPr lang="en-GB" sz="2400" dirty="0" smtClean="0">
                <a:solidFill>
                  <a:schemeClr val="bg1"/>
                </a:solidFill>
              </a:rPr>
              <a:t>an equivocal result (10/22 UK&amp;I)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28/83 labs reported &gt;1 equivocal </a:t>
            </a:r>
            <a:r>
              <a:rPr lang="en-GB" sz="2400" dirty="0">
                <a:solidFill>
                  <a:schemeClr val="bg1"/>
                </a:solidFill>
              </a:rPr>
              <a:t>result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72" y="721817"/>
            <a:ext cx="8023509" cy="46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993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43708" y="260648"/>
            <a:ext cx="8229600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49706" y="1030848"/>
          <a:ext cx="6817604" cy="437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5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Equivocal Reports Per Lab 2017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7233"/>
            <a:ext cx="8229600" cy="608935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13/22 labs reported ≥1 equivocal result</a:t>
            </a:r>
          </a:p>
        </p:txBody>
      </p:sp>
    </p:spTree>
    <p:extLst>
      <p:ext uri="{BB962C8B-B14F-4D97-AF65-F5344CB8AC3E}">
        <p14:creationId xmlns:p14="http://schemas.microsoft.com/office/powerpoint/2010/main" val="31297130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2B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104" y="44624"/>
            <a:ext cx="8915400" cy="9223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2018 Steering Committee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76536" y="1052736"/>
            <a:ext cx="8915400" cy="47132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Judith Worthington (Chair)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>
                <a:solidFill>
                  <a:schemeClr val="bg1"/>
                </a:solidFill>
              </a:rPr>
              <a:t>Arthi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Anand</a:t>
            </a:r>
            <a:endParaRPr lang="en-GB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Patrick Flynn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James Kelleher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Anthony Poles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Ruhena Sergeant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John Smith – retired November 2018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Helena </a:t>
            </a:r>
            <a:r>
              <a:rPr lang="en-GB" sz="2400" dirty="0">
                <a:solidFill>
                  <a:schemeClr val="bg1"/>
                </a:solidFill>
              </a:rPr>
              <a:t>Lee (BSHI Representative to UK NQAAP</a:t>
            </a:r>
            <a:r>
              <a:rPr lang="en-GB" sz="24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Edwin Massey/Rommel </a:t>
            </a:r>
            <a:r>
              <a:rPr lang="en-GB" sz="2400" dirty="0" err="1" smtClean="0">
                <a:solidFill>
                  <a:schemeClr val="bg1"/>
                </a:solidFill>
              </a:rPr>
              <a:t>Ravanan</a:t>
            </a:r>
            <a:r>
              <a:rPr lang="en-GB" sz="2400" dirty="0" smtClean="0">
                <a:solidFill>
                  <a:schemeClr val="bg1"/>
                </a:solidFill>
              </a:rPr>
              <a:t> (Clinical </a:t>
            </a:r>
            <a:r>
              <a:rPr lang="en-GB" sz="2400" dirty="0">
                <a:solidFill>
                  <a:schemeClr val="bg1"/>
                </a:solidFill>
              </a:rPr>
              <a:t>Representative)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solidFill>
                  <a:schemeClr val="bg1"/>
                </a:solidFill>
              </a:rPr>
              <a:t>Kathryn Robson </a:t>
            </a:r>
            <a:r>
              <a:rPr lang="en-GB" sz="2400" dirty="0" smtClean="0">
                <a:solidFill>
                  <a:schemeClr val="bg1"/>
                </a:solidFill>
              </a:rPr>
              <a:t>(Expert </a:t>
            </a:r>
            <a:r>
              <a:rPr lang="en-GB" sz="2400" dirty="0">
                <a:solidFill>
                  <a:schemeClr val="bg1"/>
                </a:solidFill>
              </a:rPr>
              <a:t>Advisor Scheme 5B)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Alan Balfe (Expert </a:t>
            </a:r>
            <a:r>
              <a:rPr lang="en-GB" sz="2400" dirty="0">
                <a:solidFill>
                  <a:schemeClr val="bg1"/>
                </a:solidFill>
              </a:rPr>
              <a:t>Advisor Scheme 5B)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solidFill>
                  <a:schemeClr val="bg1"/>
                </a:solidFill>
              </a:rPr>
              <a:t>Gavin Willis (Expert Advisor Scheme 5B)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12776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400" b="1" dirty="0">
              <a:solidFill>
                <a:prstClr val="black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>
                <a:solidFill>
                  <a:prstClr val="white"/>
                </a:solidFill>
              </a:rPr>
              <a:t>Scheme 6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i="1" dirty="0">
                <a:solidFill>
                  <a:prstClr val="white"/>
                </a:solidFill>
              </a:rPr>
              <a:t>HLA Antibody Detection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i="1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i="1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</a:t>
            </a:r>
            <a:r>
              <a:rPr lang="en-GB" b="1" dirty="0">
                <a:solidFill>
                  <a:schemeClr val="bg1"/>
                </a:solidFill>
              </a:rPr>
              <a:t>6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the presence of HLA antibodies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12 serum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determined by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at least 75% agreement on a presence or absence of an antibody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atisfactory </a:t>
            </a: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Performance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Making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80% of reports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agreement with the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consensus result in a distribution year.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528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146" y="110305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Scheme 6 Performance </a:t>
            </a:r>
          </a:p>
        </p:txBody>
      </p:sp>
      <p:graphicFrame>
        <p:nvGraphicFramePr>
          <p:cNvPr id="127045" name="Group 6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79588115"/>
              </p:ext>
            </p:extLst>
          </p:nvPr>
        </p:nvGraphicFramePr>
        <p:xfrm>
          <a:off x="892237" y="1524397"/>
          <a:ext cx="8217217" cy="3095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333">
                  <a:extLst>
                    <a:ext uri="{9D8B030D-6E8A-4147-A177-3AD203B41FA5}">
                      <a16:colId xmlns:a16="http://schemas.microsoft.com/office/drawing/2014/main" val="298064722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2016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(UK&amp;I)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97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(24)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98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(24)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(24)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(25)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Number with Unsatisfactory Performance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(&lt; 80%) </a:t>
                      </a: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(UK&amp;I)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(3)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(4)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% Unsatisfactory Performance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6.2%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(12.5%)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18.4%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(16.7%)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20.8%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(0%)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5.7%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(0%)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10801" y="4653136"/>
            <a:ext cx="855787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chemeClr val="bg1"/>
                </a:solidFill>
              </a:rPr>
              <a:t>The 5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labs with unacceptable performance: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1 </a:t>
            </a:r>
            <a:r>
              <a:rPr lang="en-GB" sz="2000" dirty="0">
                <a:solidFill>
                  <a:schemeClr val="bg1"/>
                </a:solidFill>
              </a:rPr>
              <a:t>used </a:t>
            </a:r>
            <a:r>
              <a:rPr lang="en-GB" sz="2000" dirty="0" err="1">
                <a:solidFill>
                  <a:schemeClr val="bg1"/>
                </a:solidFill>
              </a:rPr>
              <a:t>Immucor</a:t>
            </a:r>
            <a:r>
              <a:rPr lang="en-GB" sz="2000" dirty="0">
                <a:solidFill>
                  <a:schemeClr val="bg1"/>
                </a:solidFill>
              </a:rPr>
              <a:t> kits only (</a:t>
            </a:r>
            <a:r>
              <a:rPr lang="en-GB" sz="2000" dirty="0" smtClean="0">
                <a:solidFill>
                  <a:schemeClr val="bg1"/>
                </a:solidFill>
              </a:rPr>
              <a:t>1 mixed) </a:t>
            </a:r>
            <a:endParaRPr lang="en-GB" sz="2000" dirty="0">
              <a:solidFill>
                <a:schemeClr val="bg1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GB" sz="2000" dirty="0">
                <a:solidFill>
                  <a:schemeClr val="bg1"/>
                </a:solidFill>
              </a:rPr>
              <a:t>4 gave no information as to kit usage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10801" y="939229"/>
            <a:ext cx="8915400" cy="122448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</a:rPr>
              <a:t>5</a:t>
            </a:r>
            <a:r>
              <a:rPr lang="en-GB" sz="2800" dirty="0" smtClean="0">
                <a:solidFill>
                  <a:schemeClr val="bg1"/>
                </a:solidFill>
              </a:rPr>
              <a:t> Unsatisfactory Performers (0 UK &amp; Ireland)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Not Assessed Samples 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25376"/>
              </p:ext>
            </p:extLst>
          </p:nvPr>
        </p:nvGraphicFramePr>
        <p:xfrm>
          <a:off x="1493378" y="836712"/>
          <a:ext cx="691924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768">
                  <a:extLst>
                    <a:ext uri="{9D8B030D-6E8A-4147-A177-3AD203B41FA5}">
                      <a16:colId xmlns:a16="http://schemas.microsoft.com/office/drawing/2014/main" val="1816490966"/>
                    </a:ext>
                  </a:extLst>
                </a:gridCol>
                <a:gridCol w="1345864">
                  <a:extLst>
                    <a:ext uri="{9D8B030D-6E8A-4147-A177-3AD203B41FA5}">
                      <a16:colId xmlns:a16="http://schemas.microsoft.com/office/drawing/2014/main" val="365383862"/>
                    </a:ext>
                  </a:extLst>
                </a:gridCol>
                <a:gridCol w="1157083">
                  <a:extLst>
                    <a:ext uri="{9D8B030D-6E8A-4147-A177-3AD203B41FA5}">
                      <a16:colId xmlns:a16="http://schemas.microsoft.com/office/drawing/2014/main" val="2443696861"/>
                    </a:ext>
                  </a:extLst>
                </a:gridCol>
                <a:gridCol w="538486">
                  <a:extLst>
                    <a:ext uri="{9D8B030D-6E8A-4147-A177-3AD203B41FA5}">
                      <a16:colId xmlns:a16="http://schemas.microsoft.com/office/drawing/2014/main" val="4175395668"/>
                    </a:ext>
                  </a:extLst>
                </a:gridCol>
                <a:gridCol w="1760608">
                  <a:extLst>
                    <a:ext uri="{9D8B030D-6E8A-4147-A177-3AD203B41FA5}">
                      <a16:colId xmlns:a16="http://schemas.microsoft.com/office/drawing/2014/main" val="3659957687"/>
                    </a:ext>
                  </a:extLst>
                </a:gridCol>
                <a:gridCol w="1183435">
                  <a:extLst>
                    <a:ext uri="{9D8B030D-6E8A-4147-A177-3AD203B41FA5}">
                      <a16:colId xmlns:a16="http://schemas.microsoft.com/office/drawing/2014/main" val="2600290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2018</a:t>
                      </a:r>
                    </a:p>
                    <a:p>
                      <a:r>
                        <a:rPr lang="en-GB" dirty="0" smtClean="0"/>
                        <a:t>Sample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Class I </a:t>
                      </a:r>
                    </a:p>
                    <a:p>
                      <a:pPr algn="ctr"/>
                      <a:r>
                        <a:rPr lang="en-GB" dirty="0" smtClean="0"/>
                        <a:t>All Labs (n=90)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Class I </a:t>
                      </a:r>
                    </a:p>
                    <a:p>
                      <a:pPr algn="ctr"/>
                      <a:r>
                        <a:rPr lang="en-GB" dirty="0" smtClean="0"/>
                        <a:t>UK&amp;I (n=25)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Class II </a:t>
                      </a:r>
                    </a:p>
                    <a:p>
                      <a:pPr algn="ctr"/>
                      <a:r>
                        <a:rPr lang="en-GB" dirty="0" smtClean="0"/>
                        <a:t>All Labs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(n=88)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Class II</a:t>
                      </a:r>
                    </a:p>
                    <a:p>
                      <a:pPr algn="ctr"/>
                      <a:r>
                        <a:rPr lang="en-GB" dirty="0" smtClean="0"/>
                        <a:t> UK&amp;I (n=24)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95587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601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92.9%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96%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97.5%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0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90.5%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98.8%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051566"/>
                  </a:ext>
                </a:extLst>
              </a:tr>
              <a:tr h="2074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603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90.4%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96%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91.3%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96%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197842"/>
                  </a:ext>
                </a:extLst>
              </a:tr>
              <a:tr h="20177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604*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56.6%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52%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15056"/>
                  </a:ext>
                </a:extLst>
              </a:tr>
              <a:tr h="26806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468811"/>
                  </a:ext>
                </a:extLst>
              </a:tr>
              <a:tr h="1903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95.2%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61.3%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60%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26627"/>
                  </a:ext>
                </a:extLst>
              </a:tr>
              <a:tr h="18461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607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98.8%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506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608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75.3%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61713"/>
                  </a:ext>
                </a:extLst>
              </a:tr>
              <a:tr h="31719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609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3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610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879064"/>
                  </a:ext>
                </a:extLst>
              </a:tr>
              <a:tr h="16173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611*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70.2%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52%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100%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568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612*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74.1%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56%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51.2%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92D050"/>
                          </a:solidFill>
                        </a:rPr>
                        <a:t>62.5%</a:t>
                      </a:r>
                      <a:endParaRPr lang="en-GB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02503"/>
                  </a:ext>
                </a:extLst>
              </a:tr>
            </a:tbl>
          </a:graphicData>
        </a:graphic>
      </p:graphicFrame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352600" y="5774472"/>
            <a:ext cx="8139310" cy="7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* Denotes samples were sourced from non-transfused male donors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sz="2585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8447378" y="5022495"/>
            <a:ext cx="1584176" cy="11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Green denotes agreement on negative result</a:t>
            </a:r>
            <a:r>
              <a:rPr lang="en-GB" sz="2585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020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11832" y="44624"/>
            <a:ext cx="8229600" cy="851389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Scheme 6 Errors</a:t>
            </a:r>
          </a:p>
        </p:txBody>
      </p:sp>
      <p:graphicFrame>
        <p:nvGraphicFramePr>
          <p:cNvPr id="16446" name="Group 6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80991299"/>
              </p:ext>
            </p:extLst>
          </p:nvPr>
        </p:nvGraphicFramePr>
        <p:xfrm>
          <a:off x="1027361" y="4005064"/>
          <a:ext cx="2880321" cy="1661749"/>
        </p:xfrm>
        <a:graphic>
          <a:graphicData uri="http://schemas.openxmlformats.org/drawingml/2006/table">
            <a:tbl>
              <a:tblPr/>
              <a:tblGrid>
                <a:gridCol w="143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UK&amp;I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 only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7913" marR="77913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77913" marR="77913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II only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7913" marR="77913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7913" marR="77913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 &amp; II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7913" marR="77913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77913" marR="77913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39" name="Text Box 63"/>
          <p:cNvSpPr txBox="1">
            <a:spLocks noChangeArrowheads="1"/>
          </p:cNvSpPr>
          <p:nvPr/>
        </p:nvSpPr>
        <p:spPr bwMode="auto">
          <a:xfrm>
            <a:off x="1027360" y="1309321"/>
            <a:ext cx="8390135" cy="287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585" dirty="0" smtClean="0">
                <a:solidFill>
                  <a:schemeClr val="bg1">
                    <a:lumMod val="95000"/>
                  </a:schemeClr>
                </a:solidFill>
              </a:rPr>
              <a:t>58/1573 (3.7%) </a:t>
            </a:r>
            <a:r>
              <a:rPr lang="en-GB" sz="2585" dirty="0">
                <a:solidFill>
                  <a:schemeClr val="bg1">
                    <a:lumMod val="95000"/>
                  </a:schemeClr>
                </a:solidFill>
              </a:rPr>
              <a:t>results out of </a:t>
            </a:r>
            <a:r>
              <a:rPr lang="en-GB" sz="2585" dirty="0" smtClean="0">
                <a:solidFill>
                  <a:schemeClr val="bg1">
                    <a:lumMod val="95000"/>
                  </a:schemeClr>
                </a:solidFill>
              </a:rPr>
              <a:t>consensus (7 UK&amp;I</a:t>
            </a:r>
            <a:r>
              <a:rPr lang="en-GB" sz="2585" dirty="0" smtClean="0">
                <a:solidFill>
                  <a:schemeClr val="bg1"/>
                </a:solidFill>
              </a:rPr>
              <a:t>) </a:t>
            </a:r>
          </a:p>
          <a:p>
            <a:endParaRPr lang="en-GB" sz="2585" dirty="0" smtClean="0">
              <a:solidFill>
                <a:schemeClr val="bg1"/>
              </a:solidFill>
            </a:endParaRPr>
          </a:p>
          <a:p>
            <a:r>
              <a:rPr lang="en-GB" sz="2585" dirty="0" smtClean="0">
                <a:solidFill>
                  <a:schemeClr val="bg1"/>
                </a:solidFill>
              </a:rPr>
              <a:t>More false negative results </a:t>
            </a:r>
            <a:r>
              <a:rPr lang="en-GB" sz="2585" dirty="0">
                <a:solidFill>
                  <a:schemeClr val="bg1"/>
                </a:solidFill>
              </a:rPr>
              <a:t>i</a:t>
            </a:r>
            <a:r>
              <a:rPr lang="en-GB" sz="2585" dirty="0" smtClean="0">
                <a:solidFill>
                  <a:schemeClr val="bg1"/>
                </a:solidFill>
              </a:rPr>
              <a:t>n </a:t>
            </a:r>
            <a:r>
              <a:rPr lang="en-GB" sz="2585" dirty="0" err="1" smtClean="0">
                <a:solidFill>
                  <a:schemeClr val="bg1"/>
                </a:solidFill>
              </a:rPr>
              <a:t>RoW</a:t>
            </a:r>
            <a:r>
              <a:rPr lang="en-GB" sz="2585" dirty="0" smtClean="0">
                <a:solidFill>
                  <a:schemeClr val="bg1"/>
                </a:solidFill>
              </a:rPr>
              <a:t> but UK&amp;I tendency for more false positive results</a:t>
            </a:r>
          </a:p>
          <a:p>
            <a:endParaRPr lang="en-GB" sz="2585" dirty="0">
              <a:solidFill>
                <a:schemeClr val="bg1"/>
              </a:solidFill>
            </a:endParaRPr>
          </a:p>
          <a:p>
            <a:r>
              <a:rPr lang="en-GB" sz="2585" dirty="0" smtClean="0">
                <a:solidFill>
                  <a:schemeClr val="bg1"/>
                </a:solidFill>
              </a:rPr>
              <a:t>Is non-specific binding an issue (sample 604, 611 612)?</a:t>
            </a:r>
            <a:endParaRPr lang="en-GB" sz="2585" dirty="0">
              <a:solidFill>
                <a:schemeClr val="bg1"/>
              </a:solidFill>
            </a:endParaRPr>
          </a:p>
          <a:p>
            <a:pPr lvl="1"/>
            <a:r>
              <a:rPr lang="en-GB" sz="2585" dirty="0">
                <a:solidFill>
                  <a:schemeClr val="bg1"/>
                </a:solidFill>
              </a:rPr>
              <a:t>	</a:t>
            </a:r>
          </a:p>
        </p:txBody>
      </p:sp>
      <p:graphicFrame>
        <p:nvGraphicFramePr>
          <p:cNvPr id="8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450346"/>
              </p:ext>
            </p:extLst>
          </p:nvPr>
        </p:nvGraphicFramePr>
        <p:xfrm>
          <a:off x="4947543" y="3889262"/>
          <a:ext cx="3893889" cy="2137998"/>
        </p:xfrm>
        <a:graphic>
          <a:graphicData uri="http://schemas.openxmlformats.org/drawingml/2006/table">
            <a:tbl>
              <a:tblPr/>
              <a:tblGrid>
                <a:gridCol w="73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68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II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9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Pos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Neg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Pos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 Neg</a:t>
                      </a:r>
                    </a:p>
                  </a:txBody>
                  <a:tcPr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6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UK&amp;I</a:t>
                      </a:r>
                    </a:p>
                  </a:txBody>
                  <a:tcPr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RoW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Interesting Results: 608/2018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28" y="877044"/>
            <a:ext cx="9373391" cy="5368925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Class I Consensus Positive (overall 75.3%, UK&amp;I 100%)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64 labs reported positive, 21 reported negative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18 </a:t>
            </a:r>
            <a:r>
              <a:rPr lang="en-GB" sz="2000" dirty="0">
                <a:solidFill>
                  <a:schemeClr val="bg1"/>
                </a:solidFill>
              </a:rPr>
              <a:t>Labs that use </a:t>
            </a:r>
            <a:r>
              <a:rPr lang="en-GB" sz="2000" dirty="0" err="1">
                <a:solidFill>
                  <a:schemeClr val="bg1"/>
                </a:solidFill>
              </a:rPr>
              <a:t>Immucor</a:t>
            </a:r>
            <a:r>
              <a:rPr lang="en-GB" sz="2000" dirty="0">
                <a:solidFill>
                  <a:schemeClr val="bg1"/>
                </a:solidFill>
              </a:rPr>
              <a:t> kits, </a:t>
            </a:r>
            <a:r>
              <a:rPr lang="en-GB" sz="2000" dirty="0" smtClean="0">
                <a:solidFill>
                  <a:schemeClr val="bg1"/>
                </a:solidFill>
              </a:rPr>
              <a:t>12 </a:t>
            </a:r>
            <a:r>
              <a:rPr lang="en-GB" sz="2000" dirty="0">
                <a:solidFill>
                  <a:schemeClr val="bg1"/>
                </a:solidFill>
              </a:rPr>
              <a:t>of them reported a Negative result</a:t>
            </a:r>
          </a:p>
          <a:p>
            <a:r>
              <a:rPr lang="en-GB" sz="2000" dirty="0">
                <a:solidFill>
                  <a:schemeClr val="bg1"/>
                </a:solidFill>
              </a:rPr>
              <a:t>29 Labs use One Lambda kits all reported a Positive </a:t>
            </a:r>
            <a:r>
              <a:rPr lang="en-GB" sz="2000" dirty="0" smtClean="0">
                <a:solidFill>
                  <a:schemeClr val="bg1"/>
                </a:solidFill>
              </a:rPr>
              <a:t>result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Labs used numerous different kits to detect the presence/absence of antibodies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Should we standardise? 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Scheme </a:t>
            </a:r>
            <a:r>
              <a:rPr lang="en-GB" sz="1600" dirty="0">
                <a:solidFill>
                  <a:schemeClr val="bg1"/>
                </a:solidFill>
              </a:rPr>
              <a:t>6 operates purely as a detection </a:t>
            </a:r>
            <a:r>
              <a:rPr lang="en-GB" sz="1600" dirty="0" smtClean="0">
                <a:solidFill>
                  <a:schemeClr val="bg1"/>
                </a:solidFill>
              </a:rPr>
              <a:t>scheme. We </a:t>
            </a:r>
            <a:r>
              <a:rPr lang="en-GB" sz="1600" dirty="0">
                <a:solidFill>
                  <a:schemeClr val="bg1"/>
                </a:solidFill>
              </a:rPr>
              <a:t>do not state what detection methods have to be used to achieve this but it is important that the techniques used reflect clinical practice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en-GB" sz="2400" dirty="0"/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0" y="2514055"/>
            <a:ext cx="6407089" cy="2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Kit Differences Affecting Consensus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304" y="839044"/>
            <a:ext cx="9373391" cy="21870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Five 2018 non-consensus results were re-analysed by kit manufacturer.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For labs reporting using One Lambda kits only (n=28)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1</a:t>
            </a:r>
            <a:r>
              <a:rPr lang="en-GB" sz="1600" dirty="0" smtClean="0">
                <a:solidFill>
                  <a:schemeClr val="bg1"/>
                </a:solidFill>
              </a:rPr>
              <a:t>/5 results reached consensus (sample 612 CII). 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For </a:t>
            </a:r>
            <a:r>
              <a:rPr lang="en-GB" sz="2000" dirty="0" err="1" smtClean="0">
                <a:solidFill>
                  <a:schemeClr val="bg1"/>
                </a:solidFill>
              </a:rPr>
              <a:t>Immucor</a:t>
            </a:r>
            <a:r>
              <a:rPr lang="en-GB" sz="2000" dirty="0" smtClean="0">
                <a:solidFill>
                  <a:schemeClr val="bg1"/>
                </a:solidFill>
              </a:rPr>
              <a:t> only users (n=15)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3/5 results reached consensus (sample 611 CI, 612 CI and CII).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In 3/5 results the consensus/majority result differed between the manufacturers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604, 606, 612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91752"/>
              </p:ext>
            </p:extLst>
          </p:nvPr>
        </p:nvGraphicFramePr>
        <p:xfrm>
          <a:off x="2144688" y="3191555"/>
          <a:ext cx="6117220" cy="262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306">
                  <a:extLst>
                    <a:ext uri="{9D8B030D-6E8A-4147-A177-3AD203B41FA5}">
                      <a16:colId xmlns:a16="http://schemas.microsoft.com/office/drawing/2014/main" val="418805745"/>
                    </a:ext>
                  </a:extLst>
                </a:gridCol>
                <a:gridCol w="1786628">
                  <a:extLst>
                    <a:ext uri="{9D8B030D-6E8A-4147-A177-3AD203B41FA5}">
                      <a16:colId xmlns:a16="http://schemas.microsoft.com/office/drawing/2014/main" val="2172615585"/>
                    </a:ext>
                  </a:extLst>
                </a:gridCol>
                <a:gridCol w="1403908">
                  <a:extLst>
                    <a:ext uri="{9D8B030D-6E8A-4147-A177-3AD203B41FA5}">
                      <a16:colId xmlns:a16="http://schemas.microsoft.com/office/drawing/2014/main" val="3795552336"/>
                    </a:ext>
                  </a:extLst>
                </a:gridCol>
                <a:gridCol w="1526378">
                  <a:extLst>
                    <a:ext uri="{9D8B030D-6E8A-4147-A177-3AD203B41FA5}">
                      <a16:colId xmlns:a16="http://schemas.microsoft.com/office/drawing/2014/main" val="853666060"/>
                    </a:ext>
                  </a:extLst>
                </a:gridCol>
              </a:tblGrid>
              <a:tr h="762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2018 Samples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All Labs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(n=CI 90, CII 88)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One Lambda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</a:t>
                      </a:r>
                      <a:r>
                        <a:rPr lang="en-GB" sz="1800" dirty="0" smtClean="0">
                          <a:effectLst/>
                        </a:rPr>
                        <a:t>n=28)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Lifecodes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</a:t>
                      </a:r>
                      <a:r>
                        <a:rPr lang="en-GB" sz="1800" dirty="0" smtClean="0">
                          <a:effectLst/>
                        </a:rPr>
                        <a:t>n=15)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17343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604 Class I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56.6%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51.9%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60.0%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206423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606 Class II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61.3%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64.3%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64.3%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179997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611 Class I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70.2%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53.6%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78.6%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328682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612 Class I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B050"/>
                          </a:solidFill>
                          <a:effectLst/>
                        </a:rPr>
                        <a:t>74.1%</a:t>
                      </a:r>
                      <a:endParaRPr lang="en-GB" sz="18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64.3%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78.6%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20667"/>
                  </a:ext>
                </a:extLst>
              </a:tr>
              <a:tr h="37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612 Class II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51.2%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75.0%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solidFill>
                            <a:srgbClr val="00B050"/>
                          </a:solidFill>
                          <a:effectLst/>
                        </a:rPr>
                        <a:t>84.6%</a:t>
                      </a:r>
                      <a:endParaRPr lang="en-GB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72813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581575" y="5429661"/>
            <a:ext cx="936104" cy="3946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969224" y="4563430"/>
            <a:ext cx="1045846" cy="1257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133643" y="5818479"/>
            <a:ext cx="8139310" cy="7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95000"/>
                  </a:schemeClr>
                </a:solidFill>
              </a:rPr>
              <a:t>Green denotes agreement on negative result, red denotes agreement on positive result</a:t>
            </a:r>
            <a:endParaRPr lang="en-GB" sz="1600" dirty="0">
              <a:solidFill>
                <a:schemeClr val="bg1"/>
              </a:solidFill>
            </a:endParaRPr>
          </a:p>
          <a:p>
            <a:pPr lvl="1"/>
            <a:r>
              <a:rPr lang="en-GB" sz="2585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84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5760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Mixed v Single Antigen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89154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Mixed kits have an ‘undetermined’ region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Scheme requires ‘positive’ or ‘negative’ result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Test using additional kits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Known sensitivity difference between mixed and SA beads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Many labs reported testing using single antigen beads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Could account for not-assessed results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Samples </a:t>
            </a:r>
            <a:r>
              <a:rPr lang="en-GB" dirty="0">
                <a:solidFill>
                  <a:schemeClr val="bg1"/>
                </a:solidFill>
              </a:rPr>
              <a:t>containing marginal </a:t>
            </a:r>
            <a:r>
              <a:rPr lang="en-GB" dirty="0" smtClean="0">
                <a:solidFill>
                  <a:schemeClr val="bg1"/>
                </a:solidFill>
              </a:rPr>
              <a:t>antibodies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12776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>
                <a:solidFill>
                  <a:prstClr val="white"/>
                </a:solidFill>
              </a:rPr>
              <a:t>Scheme 3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i="1" dirty="0">
                <a:solidFill>
                  <a:prstClr val="white"/>
                </a:solidFill>
              </a:rPr>
              <a:t>HLA Antibody Specificity Analysis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3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the specificity of HLA antibodies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serum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Presence of a specificity is determined by at least 75% of labs agreeing, absence is determined by at least 95% of labs agreeing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Making at least 75% of specificities in agreement with the consensus result in a distribution 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58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Notes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96752"/>
            <a:ext cx="8915400" cy="500141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Presentation focus on performance, interesting trends, discussion points, changes for 2019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Further detail on Schemes in handouts/available on NEQAS website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Labs 1-100 are from the UK and Ireland (UK&amp;I)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Labs 101 + are from the rest of the world (</a:t>
            </a:r>
            <a:r>
              <a:rPr lang="en-GB" dirty="0" err="1" smtClean="0">
                <a:solidFill>
                  <a:schemeClr val="bg1"/>
                </a:solidFill>
              </a:rPr>
              <a:t>RoW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Please ask questions!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3"/>
          <p:cNvSpPr>
            <a:spLocks noGrp="1" noChangeArrowheads="1"/>
          </p:cNvSpPr>
          <p:nvPr>
            <p:ph type="title"/>
          </p:nvPr>
        </p:nvSpPr>
        <p:spPr>
          <a:xfrm>
            <a:off x="848544" y="-2738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Scheme 3 Performance</a:t>
            </a:r>
          </a:p>
        </p:txBody>
      </p:sp>
      <p:graphicFrame>
        <p:nvGraphicFramePr>
          <p:cNvPr id="75839" name="Group 6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4228681"/>
              </p:ext>
            </p:extLst>
          </p:nvPr>
        </p:nvGraphicFramePr>
        <p:xfrm>
          <a:off x="1016241" y="1264196"/>
          <a:ext cx="7777360" cy="2376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384">
                  <a:extLst>
                    <a:ext uri="{9D8B030D-6E8A-4147-A177-3AD203B41FA5}">
                      <a16:colId xmlns:a16="http://schemas.microsoft.com/office/drawing/2014/main" val="2603075855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 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 Participants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(UK&amp;I)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(24)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(24)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(24)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(25)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with Unsatisfactory Performance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(UK&amp;I)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Presence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(1)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(1)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Absence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(0)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35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Unsatisfactory Performance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Presence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11.1%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9.4%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13.8%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20.5%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Absence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3.5%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5840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9249544"/>
              </p:ext>
            </p:extLst>
          </p:nvPr>
        </p:nvGraphicFramePr>
        <p:xfrm>
          <a:off x="1030840" y="3789040"/>
          <a:ext cx="7777359" cy="2359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157">
                  <a:extLst>
                    <a:ext uri="{9D8B030D-6E8A-4147-A177-3AD203B41FA5}">
                      <a16:colId xmlns:a16="http://schemas.microsoft.com/office/drawing/2014/main" val="3771419016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Class II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1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 Participants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(UK&amp;I)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(24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(24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(24)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(25)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07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with Unsatisfactory Performance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(UK&amp;I)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Presence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(0)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Absence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(0)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(0)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7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Unsatisfactory Performance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Presence/ Absence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Presence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4.9%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5.9%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6.9%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16.0%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85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Absence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3.7%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4.7%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4.0 %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72480" y="651954"/>
            <a:ext cx="9433048" cy="1224483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</a:rPr>
              <a:t>CI 20 Unsatisfactory Performers (1 UK&amp;I), CII 15 UP (0 UK&amp;I)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544" y="46360"/>
            <a:ext cx="8229600" cy="105507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Unacceptable</a:t>
            </a:r>
            <a:r>
              <a:rPr lang="en-GB" sz="3323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Performers </a:t>
            </a:r>
            <a:r>
              <a:rPr lang="en-GB" b="1" dirty="0" smtClean="0">
                <a:solidFill>
                  <a:schemeClr val="bg1"/>
                </a:solidFill>
              </a:rPr>
              <a:t>2018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8462" y="885258"/>
            <a:ext cx="4590562" cy="4749632"/>
          </a:xfrm>
        </p:spPr>
        <p:txBody>
          <a:bodyPr/>
          <a:lstStyle/>
          <a:p>
            <a:r>
              <a:rPr lang="en-GB" sz="2585" dirty="0" smtClean="0">
                <a:solidFill>
                  <a:schemeClr val="bg1"/>
                </a:solidFill>
              </a:rPr>
              <a:t>17 </a:t>
            </a:r>
            <a:r>
              <a:rPr lang="en-GB" sz="2585" dirty="0">
                <a:solidFill>
                  <a:schemeClr val="bg1"/>
                </a:solidFill>
              </a:rPr>
              <a:t>labs </a:t>
            </a:r>
            <a:endParaRPr lang="en-GB" sz="2585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585" dirty="0" smtClean="0">
                <a:solidFill>
                  <a:schemeClr val="bg1"/>
                </a:solidFill>
              </a:rPr>
              <a:t>(1 UK&amp;I) with</a:t>
            </a:r>
          </a:p>
          <a:p>
            <a:pPr marL="0" indent="0">
              <a:buNone/>
            </a:pPr>
            <a:r>
              <a:rPr lang="en-GB" sz="2585" dirty="0" smtClean="0">
                <a:solidFill>
                  <a:schemeClr val="bg1"/>
                </a:solidFill>
              </a:rPr>
              <a:t>UP (&lt;75%)</a:t>
            </a:r>
            <a:endParaRPr lang="en-GB" sz="2585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40754"/>
              </p:ext>
            </p:extLst>
          </p:nvPr>
        </p:nvGraphicFramePr>
        <p:xfrm>
          <a:off x="2795137" y="702413"/>
          <a:ext cx="6526052" cy="538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412">
                  <a:extLst>
                    <a:ext uri="{9D8B030D-6E8A-4147-A177-3AD203B41FA5}">
                      <a16:colId xmlns:a16="http://schemas.microsoft.com/office/drawing/2014/main" val="1306598289"/>
                    </a:ext>
                  </a:extLst>
                </a:gridCol>
                <a:gridCol w="1228352">
                  <a:extLst>
                    <a:ext uri="{9D8B030D-6E8A-4147-A177-3AD203B41FA5}">
                      <a16:colId xmlns:a16="http://schemas.microsoft.com/office/drawing/2014/main" val="4177020592"/>
                    </a:ext>
                  </a:extLst>
                </a:gridCol>
                <a:gridCol w="1248048">
                  <a:extLst>
                    <a:ext uri="{9D8B030D-6E8A-4147-A177-3AD203B41FA5}">
                      <a16:colId xmlns:a16="http://schemas.microsoft.com/office/drawing/2014/main" val="1913237468"/>
                    </a:ext>
                  </a:extLst>
                </a:gridCol>
                <a:gridCol w="1248048">
                  <a:extLst>
                    <a:ext uri="{9D8B030D-6E8A-4147-A177-3AD203B41FA5}">
                      <a16:colId xmlns:a16="http://schemas.microsoft.com/office/drawing/2014/main" val="2434881485"/>
                    </a:ext>
                  </a:extLst>
                </a:gridCol>
                <a:gridCol w="1248048">
                  <a:extLst>
                    <a:ext uri="{9D8B030D-6E8A-4147-A177-3AD203B41FA5}">
                      <a16:colId xmlns:a16="http://schemas.microsoft.com/office/drawing/2014/main" val="1010676996"/>
                    </a:ext>
                  </a:extLst>
                </a:gridCol>
                <a:gridCol w="1029144">
                  <a:extLst>
                    <a:ext uri="{9D8B030D-6E8A-4147-A177-3AD203B41FA5}">
                      <a16:colId xmlns:a16="http://schemas.microsoft.com/office/drawing/2014/main" val="2321244446"/>
                    </a:ext>
                  </a:extLst>
                </a:gridCol>
              </a:tblGrid>
              <a:tr h="421279">
                <a:tc>
                  <a:txBody>
                    <a:bodyPr/>
                    <a:lstStyle/>
                    <a:p>
                      <a:pPr algn="ctr"/>
                      <a:endParaRPr lang="en-GB" sz="1700" dirty="0"/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Class I</a:t>
                      </a:r>
                      <a:endParaRPr lang="en-GB" sz="1700" dirty="0"/>
                    </a:p>
                  </a:txBody>
                  <a:tcPr marL="84406" marR="84406" marT="42203" marB="42203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/>
                    </a:p>
                  </a:txBody>
                  <a:tcPr marL="84406" marR="84406" marT="42203" marB="4220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Class II</a:t>
                      </a:r>
                      <a:endParaRPr lang="en-GB" sz="1700" dirty="0"/>
                    </a:p>
                  </a:txBody>
                  <a:tcPr marL="84406" marR="84406" marT="42203" marB="42203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700" dirty="0"/>
                    </a:p>
                  </a:txBody>
                  <a:tcPr marL="84406" marR="84406" marT="42203" marB="4220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Kit</a:t>
                      </a:r>
                      <a:endParaRPr lang="en-GB" sz="1700" dirty="0"/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4244346999"/>
                  </a:ext>
                </a:extLst>
              </a:tr>
              <a:tr h="421279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bg1"/>
                          </a:solidFill>
                        </a:rPr>
                        <a:t>Lab</a:t>
                      </a:r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bg1"/>
                          </a:solidFill>
                        </a:rPr>
                        <a:t>Presence</a:t>
                      </a:r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bg1"/>
                          </a:solidFill>
                        </a:rPr>
                        <a:t>Absence </a:t>
                      </a:r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bg1"/>
                          </a:solidFill>
                        </a:rPr>
                        <a:t>Presence</a:t>
                      </a:r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bg1"/>
                          </a:solidFill>
                        </a:rPr>
                        <a:t>Absence </a:t>
                      </a:r>
                      <a:endParaRPr lang="en-GB" sz="17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700" dirty="0"/>
                    </a:p>
                  </a:txBody>
                  <a:tcPr marL="84406" marR="84406" marT="42203" marB="42203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79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100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64.9%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84406" marR="84406" marT="42203" marB="42203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98.8%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84.0%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95%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1229825"/>
                  </a:ext>
                </a:extLst>
              </a:tr>
              <a:tr h="1101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133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73.3%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96.0%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02035"/>
                  </a:ext>
                </a:extLst>
              </a:tr>
              <a:tr h="1101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197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59.1%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84406" marR="84406" marT="42203" marB="42203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94.6%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54.3%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84.9%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No Info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6969528"/>
                  </a:ext>
                </a:extLst>
              </a:tr>
              <a:tr h="12665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212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53.3%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72.5%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47.9%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89.1%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5581237"/>
                  </a:ext>
                </a:extLst>
              </a:tr>
              <a:tr h="166813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214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47.1%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95.7%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76.6%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95.8%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811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216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27.1%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98.4%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60.6%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99.2%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291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218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69.3%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99.6%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76.6%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267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222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80.9%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59.7%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83.0%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73.9%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No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+mn-lt"/>
                        </a:rPr>
                        <a:t> Info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1171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229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No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+mn-lt"/>
                        </a:rPr>
                        <a:t> Info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6423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230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46.2%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83.7%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64.9%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82331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242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56.4%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51.1%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99.2%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One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+mn-lt"/>
                        </a:rPr>
                        <a:t> Lambda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806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252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22.2%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94.6%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40.4%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99.2%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27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268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90.2%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73.4%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One Lambda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383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293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71.6%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95.7%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79.8%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94.1%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One Lambda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63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302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70.2%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76.0%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64.9%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75.6%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err="1" smtClean="0">
                          <a:effectLst/>
                          <a:latin typeface="+mn-lt"/>
                        </a:rPr>
                        <a:t>Lifecodes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85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392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No Info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753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401</a:t>
                      </a:r>
                      <a:endParaRPr lang="en-GB" sz="12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effectLst/>
                          <a:latin typeface="+mn-lt"/>
                        </a:rPr>
                        <a:t>No</a:t>
                      </a:r>
                      <a:r>
                        <a:rPr lang="en-GB" sz="1200" b="0" i="0" u="none" strike="noStrike" baseline="0" dirty="0" smtClean="0">
                          <a:effectLst/>
                          <a:latin typeface="+mn-lt"/>
                        </a:rPr>
                        <a:t> Info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0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7"/>
          <p:cNvSpPr>
            <a:spLocks noGrp="1" noChangeArrowheads="1"/>
          </p:cNvSpPr>
          <p:nvPr>
            <p:ph type="title"/>
          </p:nvPr>
        </p:nvSpPr>
        <p:spPr>
          <a:xfrm>
            <a:off x="836735" y="116632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Class I Assessment</a:t>
            </a:r>
          </a:p>
        </p:txBody>
      </p:sp>
      <p:graphicFrame>
        <p:nvGraphicFramePr>
          <p:cNvPr id="68697" name="Group 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78013010"/>
              </p:ext>
            </p:extLst>
          </p:nvPr>
        </p:nvGraphicFramePr>
        <p:xfrm>
          <a:off x="564985" y="764704"/>
          <a:ext cx="8501350" cy="346274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9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8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7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88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9396">
                <a:tc rowSpan="2">
                  <a:txBody>
                    <a:bodyPr/>
                    <a:lstStyle/>
                    <a:p>
                      <a:endParaRPr lang="en-GB" sz="1400" b="1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Number of HLA Class I 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Specificities (</a:t>
                      </a: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n=89)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302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303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304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305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306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308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309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310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Total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Present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(≥75%)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33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13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23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12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23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45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225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(&lt;5%)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44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20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29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24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25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16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28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258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 0%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27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52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17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19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44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18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8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13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213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Not Assessed (5-74%)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15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10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20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17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16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23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28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21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39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194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464" y="4357819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677 specificities </a:t>
            </a:r>
            <a:r>
              <a:rPr lang="en-GB" sz="2000" dirty="0">
                <a:solidFill>
                  <a:schemeClr val="bg1"/>
                </a:solidFill>
              </a:rPr>
              <a:t>reported over 10 samples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33.2% </a:t>
            </a:r>
            <a:r>
              <a:rPr lang="en-GB" sz="2000" dirty="0">
                <a:solidFill>
                  <a:schemeClr val="bg1"/>
                </a:solidFill>
              </a:rPr>
              <a:t>reached consensus presence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38.1% </a:t>
            </a:r>
            <a:r>
              <a:rPr lang="en-GB" sz="2000" dirty="0">
                <a:solidFill>
                  <a:schemeClr val="bg1"/>
                </a:solidFill>
              </a:rPr>
              <a:t>reached consensus absence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28.7% </a:t>
            </a:r>
            <a:r>
              <a:rPr lang="en-GB" sz="2000" dirty="0">
                <a:solidFill>
                  <a:schemeClr val="bg1"/>
                </a:solidFill>
              </a:rPr>
              <a:t>specificities were not assessed</a:t>
            </a:r>
            <a:endParaRPr lang="en-IE" sz="14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60855"/>
              </p:ext>
            </p:extLst>
          </p:nvPr>
        </p:nvGraphicFramePr>
        <p:xfrm>
          <a:off x="5169024" y="36479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9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735" y="44624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Class II Assessment</a:t>
            </a:r>
          </a:p>
        </p:txBody>
      </p:sp>
      <p:graphicFrame>
        <p:nvGraphicFramePr>
          <p:cNvPr id="70745" name="Group 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8068719"/>
              </p:ext>
            </p:extLst>
          </p:nvPr>
        </p:nvGraphicFramePr>
        <p:xfrm>
          <a:off x="200472" y="1039029"/>
          <a:ext cx="8496722" cy="3620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83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5391">
                <a:tc rowSpan="2">
                  <a:txBody>
                    <a:bodyPr/>
                    <a:lstStyle/>
                    <a:p>
                      <a:endParaRPr lang="en-GB" sz="1400" b="1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Number of HLA Class II Specificities (DR, 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DQ, DP) (n=</a:t>
                      </a: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46</a:t>
                      </a: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)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302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303</a:t>
                      </a:r>
                      <a:endParaRPr lang="en-GB" sz="1800" b="1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304</a:t>
                      </a:r>
                      <a:endParaRPr lang="en-GB" sz="1800" b="1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305</a:t>
                      </a:r>
                      <a:endParaRPr lang="en-GB" sz="1800" b="1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306</a:t>
                      </a:r>
                      <a:endParaRPr lang="en-GB" sz="1800" b="1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307</a:t>
                      </a:r>
                      <a:endParaRPr lang="en-GB" sz="1800" b="1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308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309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310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Total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Present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(≥75%)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13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14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20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19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94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(&lt;5%)</a:t>
                      </a:r>
                      <a:endParaRPr lang="en-GB" sz="16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16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19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19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119</a:t>
                      </a:r>
                      <a:endParaRPr lang="en-GB" sz="18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 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10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27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18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19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29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15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12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24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162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Not Assessed </a:t>
                      </a:r>
                      <a:endParaRPr lang="en-GB" sz="1800" b="1" kern="120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(</a:t>
                      </a: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5-74%)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13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26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82</a:t>
                      </a:r>
                      <a:endParaRPr lang="en-GB" sz="18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472" y="4666303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295 </a:t>
            </a:r>
            <a:r>
              <a:rPr lang="en-GB" sz="2000" dirty="0">
                <a:solidFill>
                  <a:schemeClr val="bg1"/>
                </a:solidFill>
              </a:rPr>
              <a:t>specificities reported over 10 samples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31.9% </a:t>
            </a:r>
            <a:r>
              <a:rPr lang="en-GB" sz="2000" dirty="0">
                <a:solidFill>
                  <a:schemeClr val="bg1"/>
                </a:solidFill>
              </a:rPr>
              <a:t>reached consensus presence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40.3% </a:t>
            </a:r>
            <a:r>
              <a:rPr lang="en-GB" sz="2000" dirty="0">
                <a:solidFill>
                  <a:schemeClr val="bg1"/>
                </a:solidFill>
              </a:rPr>
              <a:t>reached consensus absence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27.8% </a:t>
            </a:r>
            <a:r>
              <a:rPr lang="en-GB" sz="2000" dirty="0">
                <a:solidFill>
                  <a:schemeClr val="bg1"/>
                </a:solidFill>
              </a:rPr>
              <a:t>specificities were not assessed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423" y="69269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DPB included in assessment in 2018</a:t>
            </a:r>
            <a:endParaRPr lang="en-IE" sz="14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917792"/>
              </p:ext>
            </p:extLst>
          </p:nvPr>
        </p:nvGraphicFramePr>
        <p:xfrm>
          <a:off x="4961879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4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735" y="146050"/>
            <a:ext cx="82296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DPB only</a:t>
            </a:r>
          </a:p>
        </p:txBody>
      </p:sp>
      <p:graphicFrame>
        <p:nvGraphicFramePr>
          <p:cNvPr id="70745" name="Group 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66196917"/>
              </p:ext>
            </p:extLst>
          </p:nvPr>
        </p:nvGraphicFramePr>
        <p:xfrm>
          <a:off x="505556" y="1571725"/>
          <a:ext cx="8912647" cy="1925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83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4782">
                <a:tc rowSpan="2">
                  <a:txBody>
                    <a:bodyPr/>
                    <a:lstStyle/>
                    <a:p>
                      <a:endParaRPr lang="en-GB" sz="1400" b="1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Number of HLA </a:t>
                      </a: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DPB</a:t>
                      </a:r>
                      <a:r>
                        <a:rPr lang="en-GB" sz="1400" b="1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Specificities (n=19)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301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302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303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304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305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306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307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308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309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310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Total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Present (</a:t>
                      </a: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≥75%)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 (&lt;</a:t>
                      </a: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6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 0%</a:t>
                      </a:r>
                      <a:endParaRPr lang="en-GB" sz="1400" b="1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9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6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17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17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105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Not Assessed (5-74%)</a:t>
                      </a:r>
                      <a:endParaRPr lang="en-GB" sz="1400" b="1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18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6735" y="3717032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2 </a:t>
            </a:r>
            <a:r>
              <a:rPr lang="en-GB" sz="2000" dirty="0">
                <a:solidFill>
                  <a:schemeClr val="bg1"/>
                </a:solidFill>
              </a:rPr>
              <a:t>samples had DPB1 specificities that reached consensus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85 </a:t>
            </a:r>
            <a:r>
              <a:rPr lang="en-GB" sz="2000" dirty="0">
                <a:solidFill>
                  <a:schemeClr val="bg1"/>
                </a:solidFill>
              </a:rPr>
              <a:t>specificities reported over 10 samples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16.5% </a:t>
            </a:r>
            <a:r>
              <a:rPr lang="en-GB" sz="2000" dirty="0">
                <a:solidFill>
                  <a:schemeClr val="bg1"/>
                </a:solidFill>
              </a:rPr>
              <a:t>reached consensus presence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47.1% </a:t>
            </a:r>
            <a:r>
              <a:rPr lang="en-GB" sz="2000" dirty="0">
                <a:solidFill>
                  <a:schemeClr val="bg1"/>
                </a:solidFill>
              </a:rPr>
              <a:t>reached consensus absence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GB" sz="2000" dirty="0" smtClean="0">
                <a:solidFill>
                  <a:schemeClr val="bg1"/>
                </a:solidFill>
              </a:rPr>
              <a:t>36.4% </a:t>
            </a:r>
            <a:r>
              <a:rPr lang="en-GB" sz="2000" dirty="0">
                <a:solidFill>
                  <a:schemeClr val="bg1"/>
                </a:solidFill>
              </a:rPr>
              <a:t>specificities were not assessed</a:t>
            </a:r>
            <a:endParaRPr lang="en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27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DPA and DQA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59482" y="836712"/>
            <a:ext cx="857449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L</a:t>
            </a:r>
            <a:r>
              <a:rPr lang="en-GB" sz="2400" dirty="0" smtClean="0">
                <a:solidFill>
                  <a:schemeClr val="bg1"/>
                </a:solidFill>
              </a:rPr>
              <a:t>abs </a:t>
            </a:r>
            <a:r>
              <a:rPr lang="en-GB" sz="2400" dirty="0">
                <a:solidFill>
                  <a:schemeClr val="bg1"/>
                </a:solidFill>
              </a:rPr>
              <a:t>reported DQA </a:t>
            </a:r>
            <a:r>
              <a:rPr lang="en-GB" sz="2400" dirty="0" smtClean="0">
                <a:solidFill>
                  <a:schemeClr val="bg1"/>
                </a:solidFill>
              </a:rPr>
              <a:t>(=53) </a:t>
            </a:r>
            <a:r>
              <a:rPr lang="en-GB" sz="2400" dirty="0">
                <a:solidFill>
                  <a:schemeClr val="bg1"/>
                </a:solidFill>
              </a:rPr>
              <a:t>and DPA (</a:t>
            </a:r>
            <a:r>
              <a:rPr lang="en-GB" sz="2400" dirty="0" smtClean="0">
                <a:solidFill>
                  <a:schemeClr val="bg1"/>
                </a:solidFill>
              </a:rPr>
              <a:t>n=44)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Continue </a:t>
            </a:r>
            <a:r>
              <a:rPr lang="en-GB" sz="2400" dirty="0">
                <a:solidFill>
                  <a:schemeClr val="bg1"/>
                </a:solidFill>
              </a:rPr>
              <a:t>to report DQA and DPA, but these will not be assessed in </a:t>
            </a:r>
            <a:r>
              <a:rPr lang="en-GB" sz="2400" dirty="0" smtClean="0">
                <a:solidFill>
                  <a:schemeClr val="bg1"/>
                </a:solidFill>
              </a:rPr>
              <a:t>2019  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dirty="0">
                <a:solidFill>
                  <a:prstClr val="white"/>
                </a:solidFill>
              </a:rPr>
              <a:t>	</a:t>
            </a:r>
          </a:p>
        </p:txBody>
      </p:sp>
      <p:graphicFrame>
        <p:nvGraphicFramePr>
          <p:cNvPr id="5" name="Group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959601"/>
              </p:ext>
            </p:extLst>
          </p:nvPr>
        </p:nvGraphicFramePr>
        <p:xfrm>
          <a:off x="490403" y="4077072"/>
          <a:ext cx="8912647" cy="162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83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4782">
                <a:tc rowSpan="2">
                  <a:txBody>
                    <a:bodyPr/>
                    <a:lstStyle/>
                    <a:p>
                      <a:endParaRPr lang="en-GB" sz="1400" b="1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Number of HLA </a:t>
                      </a: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DPA</a:t>
                      </a:r>
                      <a:r>
                        <a:rPr lang="en-GB" sz="1400" b="1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Specificities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301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302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303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304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305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306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307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308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309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310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Total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Present (</a:t>
                      </a: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≥75%)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 (&lt;</a:t>
                      </a: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8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Not Assessed (5-74%)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6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7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18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roup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25240"/>
              </p:ext>
            </p:extLst>
          </p:nvPr>
        </p:nvGraphicFramePr>
        <p:xfrm>
          <a:off x="490402" y="2204864"/>
          <a:ext cx="8912647" cy="162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5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0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83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4782">
                <a:tc rowSpan="2">
                  <a:txBody>
                    <a:bodyPr/>
                    <a:lstStyle/>
                    <a:p>
                      <a:endParaRPr lang="en-GB" sz="1400" b="1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Number of HLA </a:t>
                      </a: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DQA</a:t>
                      </a:r>
                      <a:r>
                        <a:rPr lang="en-GB" sz="1400" b="1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Specificities 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301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302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303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304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305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306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307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308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309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310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Total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Present (</a:t>
                      </a: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≥75%)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Absent (&lt;</a:t>
                      </a: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6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25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Not Assessed (5-74%)</a:t>
                      </a:r>
                      <a:endParaRPr lang="en-GB" sz="1400" b="1" dirty="0"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5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3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6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0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12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SimSun"/>
                          <a:cs typeface="SimSun"/>
                        </a:rPr>
                        <a:t>45</a:t>
                      </a:r>
                      <a:endParaRPr lang="en-GB" sz="1400" b="1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SimSun"/>
                        <a:cs typeface="SimSu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5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Schemes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3, 6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896938" y="2349500"/>
            <a:ext cx="77993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Scheme </a:t>
            </a:r>
            <a:r>
              <a:rPr lang="en-US" alt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2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KIR Genotyping </a:t>
            </a:r>
            <a:endParaRPr lang="en-US" altLang="en-US" sz="32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</a:t>
            </a:r>
            <a:r>
              <a:rPr lang="en-GB" b="1" dirty="0">
                <a:solidFill>
                  <a:schemeClr val="bg1"/>
                </a:solidFill>
              </a:rPr>
              <a:t>9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the presence or absence of specific KIR genes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blood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Genotype is determined by at least 75% of laboratories agreeing the presence/absence of each gene.  Where consensus can’t be reached a reference type will be used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Obtaining 9 or more full KIR genotypes in agreement with the consensus result in a distribution 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37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95300" y="116632"/>
            <a:ext cx="8915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KIR Genotyping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95300" y="1196975"/>
            <a:ext cx="89154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altLang="en-US" smtClean="0">
                <a:solidFill>
                  <a:schemeClr val="bg1"/>
                </a:solidFill>
              </a:rPr>
              <a:t>Participants able to report any of the following: </a:t>
            </a:r>
            <a:r>
              <a:rPr lang="en-GB" altLang="en-US" sz="2800" smtClean="0">
                <a:solidFill>
                  <a:schemeClr val="bg1"/>
                </a:solidFill>
              </a:rPr>
              <a:t>KIR2DL1, KIR2DL2, KIR2DL3, KIR2DL4, KIR2DL5, KIR3DL1, KIR3DL2, KIR3DL3, KIR3DS1, KIR2DS1, KIR2DS2, KIR2DS3, KIR2DS4, KIR2DS5, KIR2DP1, KIR3DP1.</a:t>
            </a:r>
            <a:endParaRPr lang="en-GB" altLang="en-US" smtClean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r>
              <a:rPr lang="en-GB" altLang="en-US" smtClean="0">
                <a:solidFill>
                  <a:schemeClr val="bg1"/>
                </a:solidFill>
              </a:rPr>
              <a:t>Also able to report any other KIR polymorphisms they detected for information</a:t>
            </a:r>
          </a:p>
          <a:p>
            <a:pPr>
              <a:spcBef>
                <a:spcPts val="1000"/>
              </a:spcBef>
            </a:pPr>
            <a:r>
              <a:rPr lang="en-GB" altLang="en-US" smtClean="0">
                <a:solidFill>
                  <a:schemeClr val="bg1"/>
                </a:solidFill>
              </a:rPr>
              <a:t>Participants can also report an ‘A’ or ‘B’ haplotype for each sample based on the gene content of the sample</a:t>
            </a:r>
          </a:p>
          <a:p>
            <a:pPr>
              <a:spcBef>
                <a:spcPts val="1000"/>
              </a:spcBef>
            </a:pPr>
            <a:endParaRPr lang="en-GB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504" y="44624"/>
            <a:ext cx="8915400" cy="92233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Scheme Assessment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36486"/>
            <a:ext cx="9505056" cy="5036626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800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Most Schemes </a:t>
            </a:r>
            <a:r>
              <a:rPr lang="en-GB" sz="2400" dirty="0">
                <a:solidFill>
                  <a:schemeClr val="bg1"/>
                </a:solidFill>
              </a:rPr>
              <a:t>assessed on a consensus </a:t>
            </a:r>
            <a:r>
              <a:rPr lang="en-GB" sz="2400" dirty="0" smtClean="0">
                <a:solidFill>
                  <a:schemeClr val="bg1"/>
                </a:solidFill>
              </a:rPr>
              <a:t>basis using a </a:t>
            </a:r>
            <a:r>
              <a:rPr lang="en-GB" sz="2400" dirty="0">
                <a:solidFill>
                  <a:schemeClr val="bg1"/>
                </a:solidFill>
              </a:rPr>
              <a:t>75% consensus level i.e. 75% of reports must agree on a result for it to be assessed </a:t>
            </a:r>
          </a:p>
          <a:p>
            <a:pPr eaLnBrk="1" hangingPunct="1">
              <a:spcBef>
                <a:spcPts val="0"/>
              </a:spcBef>
              <a:spcAft>
                <a:spcPct val="800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Reference </a:t>
            </a:r>
            <a:r>
              <a:rPr lang="en-GB" sz="2400" dirty="0">
                <a:solidFill>
                  <a:schemeClr val="bg1"/>
                </a:solidFill>
              </a:rPr>
              <a:t>typing results </a:t>
            </a:r>
            <a:r>
              <a:rPr lang="en-GB" sz="2400" dirty="0" smtClean="0">
                <a:solidFill>
                  <a:schemeClr val="bg1"/>
                </a:solidFill>
              </a:rPr>
              <a:t>are used for </a:t>
            </a:r>
            <a:r>
              <a:rPr lang="en-GB" sz="2400" dirty="0">
                <a:solidFill>
                  <a:schemeClr val="bg1"/>
                </a:solidFill>
              </a:rPr>
              <a:t>typing/disease schemes if consensus not </a:t>
            </a:r>
            <a:r>
              <a:rPr lang="en-GB" sz="2400" dirty="0" smtClean="0">
                <a:solidFill>
                  <a:schemeClr val="bg1"/>
                </a:solidFill>
              </a:rPr>
              <a:t>reached and any educational schemes </a:t>
            </a:r>
          </a:p>
          <a:p>
            <a:pPr lvl="1" eaLnBrk="1" hangingPunct="1">
              <a:spcBef>
                <a:spcPts val="0"/>
              </a:spcBef>
              <a:spcAft>
                <a:spcPct val="8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e.g. Scheme 8: HLA Genotyping for Coeliac and Other HLA Associated Diseases and Scheme 4A1: HLA Typing at 1</a:t>
            </a:r>
            <a:r>
              <a:rPr lang="en-GB" sz="2000" baseline="30000" dirty="0" smtClean="0">
                <a:solidFill>
                  <a:schemeClr val="bg1"/>
                </a:solidFill>
              </a:rPr>
              <a:t>st</a:t>
            </a:r>
            <a:r>
              <a:rPr lang="en-GB" sz="2000" dirty="0" smtClean="0">
                <a:solidFill>
                  <a:schemeClr val="bg1"/>
                </a:solidFill>
              </a:rPr>
              <a:t> Field Resolution - DPB1 assessment using a reference result</a:t>
            </a:r>
          </a:p>
          <a:p>
            <a:pPr eaLnBrk="1" hangingPunct="1">
              <a:lnSpc>
                <a:spcPct val="80000"/>
              </a:lnSpc>
              <a:spcAft>
                <a:spcPct val="80000"/>
              </a:spcAft>
            </a:pPr>
            <a:r>
              <a:rPr lang="en-GB" sz="2400" dirty="0">
                <a:solidFill>
                  <a:schemeClr val="bg1"/>
                </a:solidFill>
              </a:rPr>
              <a:t>Equivocal result only accepted for Scheme 2B</a:t>
            </a:r>
          </a:p>
          <a:p>
            <a:pPr eaLnBrk="1" hangingPunct="1">
              <a:lnSpc>
                <a:spcPct val="80000"/>
              </a:lnSpc>
              <a:spcAft>
                <a:spcPct val="800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All </a:t>
            </a:r>
            <a:r>
              <a:rPr lang="en-GB" sz="2400" dirty="0">
                <a:solidFill>
                  <a:schemeClr val="bg1"/>
                </a:solidFill>
              </a:rPr>
              <a:t>Not tested (NT) results excluded from assessment</a:t>
            </a:r>
          </a:p>
          <a:p>
            <a:pPr eaLnBrk="1" hangingPunct="1">
              <a:lnSpc>
                <a:spcPct val="80000"/>
              </a:lnSpc>
              <a:spcAft>
                <a:spcPct val="800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Labs that fail to return results, or provide valid reason for NT are assessed as unacceptable</a:t>
            </a:r>
          </a:p>
        </p:txBody>
      </p:sp>
    </p:spTree>
    <p:extLst>
      <p:ext uri="{BB962C8B-B14F-4D97-AF65-F5344CB8AC3E}">
        <p14:creationId xmlns:p14="http://schemas.microsoft.com/office/powerpoint/2010/main" val="581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824" y="44624"/>
            <a:ext cx="82296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Performance 2018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16979" y="966962"/>
            <a:ext cx="8915400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>
                <a:solidFill>
                  <a:schemeClr val="bg1"/>
                </a:solidFill>
              </a:rPr>
              <a:t>3</a:t>
            </a:r>
            <a:r>
              <a:rPr lang="en-GB" altLang="en-US" sz="2800" dirty="0" smtClean="0">
                <a:solidFill>
                  <a:schemeClr val="bg1"/>
                </a:solidFill>
              </a:rPr>
              <a:t> Errors</a:t>
            </a:r>
          </a:p>
          <a:p>
            <a:r>
              <a:rPr lang="en-GB" altLang="en-US" sz="2800" dirty="0">
                <a:solidFill>
                  <a:schemeClr val="bg1"/>
                </a:solidFill>
              </a:rPr>
              <a:t>1</a:t>
            </a:r>
            <a:r>
              <a:rPr lang="en-GB" altLang="en-US" sz="2800" dirty="0" smtClean="0">
                <a:solidFill>
                  <a:schemeClr val="bg1"/>
                </a:solidFill>
              </a:rPr>
              <a:t> Unsatisfactory Performer </a:t>
            </a:r>
          </a:p>
        </p:txBody>
      </p:sp>
      <p:graphicFrame>
        <p:nvGraphicFramePr>
          <p:cNvPr id="150627" name="Group 9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3411496"/>
              </p:ext>
            </p:extLst>
          </p:nvPr>
        </p:nvGraphicFramePr>
        <p:xfrm>
          <a:off x="1317327" y="2348880"/>
          <a:ext cx="7314703" cy="2881621"/>
        </p:xfrm>
        <a:graphic>
          <a:graphicData uri="http://schemas.openxmlformats.org/drawingml/2006/table">
            <a:tbl>
              <a:tblPr/>
              <a:tblGrid>
                <a:gridCol w="329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669">
                  <a:extLst>
                    <a:ext uri="{9D8B030D-6E8A-4147-A177-3AD203B41FA5}">
                      <a16:colId xmlns:a16="http://schemas.microsoft.com/office/drawing/2014/main" val="1406483792"/>
                    </a:ext>
                  </a:extLst>
                </a:gridCol>
              </a:tblGrid>
              <a:tr h="518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Pilot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Pilot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Participants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(1)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(2)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(3)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with Unsatisfactory Performance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Unsatisfactory Performance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11.1%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0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896938" y="2349500"/>
            <a:ext cx="77993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Scheme </a:t>
            </a:r>
            <a:r>
              <a:rPr lang="en-US" alt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 Genotyping</a:t>
            </a:r>
            <a:endParaRPr lang="en-US" altLang="en-US" sz="3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10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HPA polymorphisms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blood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determined by at least 75% of labs agreeing the presence/absence of each allele, a reference result is used for results failing to reach consensus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Obtaining 9 or more full HPA types in agreement with the consensus/reference result in a distribution 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47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88504" y="44624"/>
            <a:ext cx="8915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HPA Genotyping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88504" y="1111424"/>
            <a:ext cx="89154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Participants able to report any of the following: HPA‐1, HPA‐2, HPA‐3, HPA‐4, HPA‐5, HPA‐6, HPA‐15</a:t>
            </a:r>
          </a:p>
          <a:p>
            <a:pPr lvl="1">
              <a:spcBef>
                <a:spcPts val="100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25/37 reported HPA-1, 2 , 3, 4, 5 and 15</a:t>
            </a:r>
          </a:p>
          <a:p>
            <a:pPr lvl="1">
              <a:spcBef>
                <a:spcPts val="100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30/37 labs reported HPA-4</a:t>
            </a:r>
          </a:p>
          <a:p>
            <a:pPr lvl="1">
              <a:spcBef>
                <a:spcPts val="100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24/37 </a:t>
            </a:r>
            <a:r>
              <a:rPr lang="en-GB" altLang="en-US" dirty="0">
                <a:solidFill>
                  <a:schemeClr val="bg1"/>
                </a:solidFill>
              </a:rPr>
              <a:t>labs reported </a:t>
            </a:r>
            <a:r>
              <a:rPr lang="en-GB" altLang="en-US" dirty="0" smtClean="0">
                <a:solidFill>
                  <a:schemeClr val="bg1"/>
                </a:solidFill>
              </a:rPr>
              <a:t>HPA-6</a:t>
            </a:r>
          </a:p>
          <a:p>
            <a:pPr lvl="1">
              <a:spcBef>
                <a:spcPts val="1000"/>
              </a:spcBef>
            </a:pPr>
            <a:endParaRPr lang="en-GB" altLang="en-US" dirty="0" smtClean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Also able to report any other HPA polymorphisms detected, for information</a:t>
            </a:r>
          </a:p>
          <a:p>
            <a:pPr marL="0" indent="0">
              <a:spcBef>
                <a:spcPts val="1000"/>
              </a:spcBef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832" y="44624"/>
            <a:ext cx="82296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Performance 2018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08000" y="1268413"/>
            <a:ext cx="8915400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800" dirty="0">
                <a:solidFill>
                  <a:schemeClr val="bg1"/>
                </a:solidFill>
              </a:rPr>
              <a:t>3 Errors (</a:t>
            </a:r>
            <a:r>
              <a:rPr lang="en-GB" altLang="en-US" sz="2800" dirty="0" err="1">
                <a:solidFill>
                  <a:schemeClr val="bg1"/>
                </a:solidFill>
              </a:rPr>
              <a:t>RoW</a:t>
            </a:r>
            <a:r>
              <a:rPr lang="en-GB" altLang="en-US" sz="2800" dirty="0">
                <a:solidFill>
                  <a:schemeClr val="bg1"/>
                </a:solidFill>
              </a:rPr>
              <a:t> only)</a:t>
            </a:r>
          </a:p>
          <a:p>
            <a:r>
              <a:rPr lang="en-GB" altLang="en-US" sz="2800" dirty="0" smtClean="0">
                <a:solidFill>
                  <a:schemeClr val="bg1"/>
                </a:solidFill>
              </a:rPr>
              <a:t>1 </a:t>
            </a:r>
            <a:r>
              <a:rPr lang="en-GB" altLang="en-US" sz="2800" dirty="0">
                <a:solidFill>
                  <a:schemeClr val="bg1"/>
                </a:solidFill>
              </a:rPr>
              <a:t>Unsatisfactory </a:t>
            </a:r>
            <a:r>
              <a:rPr lang="en-GB" altLang="en-US" sz="2800" dirty="0" smtClean="0">
                <a:solidFill>
                  <a:schemeClr val="bg1"/>
                </a:solidFill>
              </a:rPr>
              <a:t>Performer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50627" name="Group 9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6299369"/>
              </p:ext>
            </p:extLst>
          </p:nvPr>
        </p:nvGraphicFramePr>
        <p:xfrm>
          <a:off x="1117340" y="2492375"/>
          <a:ext cx="7218586" cy="2978820"/>
        </p:xfrm>
        <a:graphic>
          <a:graphicData uri="http://schemas.openxmlformats.org/drawingml/2006/table">
            <a:tbl>
              <a:tblPr/>
              <a:tblGrid>
                <a:gridCol w="3662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058">
                  <a:extLst>
                    <a:ext uri="{9D8B030D-6E8A-4147-A177-3AD203B41FA5}">
                      <a16:colId xmlns:a16="http://schemas.microsoft.com/office/drawing/2014/main" val="3233475125"/>
                    </a:ext>
                  </a:extLst>
                </a:gridCol>
              </a:tblGrid>
              <a:tr h="518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Pilot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Pilot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(3)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(4)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(5)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(6)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 100%)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6.7%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4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20552" y="2348880"/>
            <a:ext cx="77993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Scheme </a:t>
            </a:r>
            <a:r>
              <a:rPr lang="en-US" altLang="en-US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0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HPA Antibody Detection/Specification</a:t>
            </a:r>
            <a:endParaRPr lang="en-US" altLang="en-US" sz="3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11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6496" y="692696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i="1" dirty="0">
                <a:solidFill>
                  <a:schemeClr val="bg1"/>
                </a:solidFill>
              </a:rPr>
              <a:t>NIBSC no longer offering platelet genotyping or antibody </a:t>
            </a:r>
            <a:r>
              <a:rPr lang="en-GB" sz="2800" i="1" dirty="0" smtClean="0">
                <a:solidFill>
                  <a:schemeClr val="bg1"/>
                </a:solidFill>
              </a:rPr>
              <a:t>schemes, participants </a:t>
            </a:r>
            <a:r>
              <a:rPr lang="en-GB" sz="2800" i="1" dirty="0">
                <a:solidFill>
                  <a:schemeClr val="bg1"/>
                </a:solidFill>
              </a:rPr>
              <a:t>offered to transfer to </a:t>
            </a:r>
            <a:r>
              <a:rPr lang="en-GB" sz="2800" i="1" dirty="0" smtClean="0">
                <a:solidFill>
                  <a:schemeClr val="bg1"/>
                </a:solidFill>
              </a:rPr>
              <a:t>NEQAS </a:t>
            </a:r>
            <a:endParaRPr lang="en-GB" sz="2800" i="1" dirty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the presence and specificity of HPA antibodies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8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serum/plasma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Presence of a specificity is determined by at least 75% of labs agreeing, absence is determined by at least 95% of labs agreeing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Making at least 75% of specificities in agreement with the consensus result in a distribution 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438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Performance 2018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oup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33366"/>
              </p:ext>
            </p:extLst>
          </p:nvPr>
        </p:nvGraphicFramePr>
        <p:xfrm>
          <a:off x="1640632" y="1988840"/>
          <a:ext cx="6768752" cy="2881621"/>
        </p:xfrm>
        <a:graphic>
          <a:graphicData uri="http://schemas.openxmlformats.org/drawingml/2006/table">
            <a:tbl>
              <a:tblPr/>
              <a:tblGrid>
                <a:gridCol w="459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584">
                  <a:extLst>
                    <a:ext uri="{9D8B030D-6E8A-4147-A177-3AD203B41FA5}">
                      <a16:colId xmlns:a16="http://schemas.microsoft.com/office/drawing/2014/main" val="3233475125"/>
                    </a:ext>
                  </a:extLst>
                </a:gridCol>
              </a:tblGrid>
              <a:tr h="5184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Pilot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(3)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(4)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(&lt; 75%)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2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marL="99080" marR="99080" marT="45748" marB="457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99080" marR="99080" marT="45748" marB="457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07339" y="1268413"/>
            <a:ext cx="8915400" cy="12244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</a:rPr>
              <a:t>1 Unsatisfactory Performer (0 UK &amp; Ireland)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88504" y="44624"/>
            <a:ext cx="921702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b="1" dirty="0" smtClean="0">
                <a:solidFill>
                  <a:schemeClr val="bg1"/>
                </a:solidFill>
              </a:rPr>
              <a:t>HPA Antibody Detection/Specification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4488" y="980728"/>
            <a:ext cx="9066212" cy="4929411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Only 1 sample could not be assessed for HPA detection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3 samples were not assessed for HPA antibody presence</a:t>
            </a: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51353"/>
              </p:ext>
            </p:extLst>
          </p:nvPr>
        </p:nvGraphicFramePr>
        <p:xfrm>
          <a:off x="3152801" y="2418666"/>
          <a:ext cx="6552727" cy="3129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012">
                  <a:extLst>
                    <a:ext uri="{9D8B030D-6E8A-4147-A177-3AD203B41FA5}">
                      <a16:colId xmlns:a16="http://schemas.microsoft.com/office/drawing/2014/main" val="3111902831"/>
                    </a:ext>
                  </a:extLst>
                </a:gridCol>
                <a:gridCol w="1400310">
                  <a:extLst>
                    <a:ext uri="{9D8B030D-6E8A-4147-A177-3AD203B41FA5}">
                      <a16:colId xmlns:a16="http://schemas.microsoft.com/office/drawing/2014/main" val="1661539320"/>
                    </a:ext>
                  </a:extLst>
                </a:gridCol>
                <a:gridCol w="1059208">
                  <a:extLst>
                    <a:ext uri="{9D8B030D-6E8A-4147-A177-3AD203B41FA5}">
                      <a16:colId xmlns:a16="http://schemas.microsoft.com/office/drawing/2014/main" val="1742068724"/>
                    </a:ext>
                  </a:extLst>
                </a:gridCol>
                <a:gridCol w="1650408">
                  <a:extLst>
                    <a:ext uri="{9D8B030D-6E8A-4147-A177-3AD203B41FA5}">
                      <a16:colId xmlns:a16="http://schemas.microsoft.com/office/drawing/2014/main" val="359315025"/>
                    </a:ext>
                  </a:extLst>
                </a:gridCol>
                <a:gridCol w="1688789">
                  <a:extLst>
                    <a:ext uri="{9D8B030D-6E8A-4147-A177-3AD203B41FA5}">
                      <a16:colId xmlns:a16="http://schemas.microsoft.com/office/drawing/2014/main" val="856937522"/>
                    </a:ext>
                  </a:extLst>
                </a:gridCol>
              </a:tblGrid>
              <a:tr h="2949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2018 Sample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HPA Detection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HLA Detection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HPA Antibody ID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198445"/>
                  </a:ext>
                </a:extLst>
              </a:tr>
              <a:tr h="3123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Presence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Absence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47247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100% </a:t>
                      </a:r>
                      <a:r>
                        <a:rPr lang="en-GB" sz="1200" u="none" strike="noStrike" dirty="0" err="1">
                          <a:effectLst/>
                        </a:rPr>
                        <a:t>Neg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100% </a:t>
                      </a:r>
                      <a:r>
                        <a:rPr lang="en-GB" sz="1200" u="none" strike="noStrike" dirty="0" err="1">
                          <a:effectLst/>
                        </a:rPr>
                        <a:t>Neg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100% </a:t>
                      </a:r>
                      <a:r>
                        <a:rPr lang="en-GB" sz="1200" u="none" strike="noStrike" dirty="0" err="1">
                          <a:effectLst/>
                        </a:rPr>
                        <a:t>Neg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0035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2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100% Pos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100% </a:t>
                      </a:r>
                      <a:r>
                        <a:rPr lang="en-GB" sz="1200" u="none" strike="noStrike" dirty="0" err="1">
                          <a:effectLst/>
                        </a:rPr>
                        <a:t>Pos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HPA-5b 96.9%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3.1% HPA-3b, 5a, 15a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1030671"/>
                  </a:ext>
                </a:extLst>
              </a:tr>
              <a:tr h="4396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3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Not Assessed </a:t>
                      </a:r>
                    </a:p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</a:rPr>
                        <a:t>(</a:t>
                      </a:r>
                      <a:r>
                        <a:rPr lang="en-GB" sz="1200" u="none" strike="noStrike" dirty="0">
                          <a:effectLst/>
                        </a:rPr>
                        <a:t>64.5% </a:t>
                      </a:r>
                      <a:r>
                        <a:rPr lang="en-GB" sz="1200" u="none" strike="noStrike" dirty="0" err="1">
                          <a:effectLst/>
                        </a:rPr>
                        <a:t>Pos</a:t>
                      </a:r>
                      <a:r>
                        <a:rPr lang="en-GB" sz="1200" u="none" strike="noStrike" dirty="0">
                          <a:effectLst/>
                        </a:rPr>
                        <a:t>)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100% Neg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Not Assessed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3.2% GPIIa/IIIb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6461229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4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90% Neg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100% Pos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96.7% </a:t>
                      </a:r>
                      <a:r>
                        <a:rPr lang="en-GB" sz="1200" u="none" strike="noStrike" dirty="0" err="1">
                          <a:effectLst/>
                        </a:rPr>
                        <a:t>Neg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625835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5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76.5% Neg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92.9% Neg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Not Assessed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77.1% HPA </a:t>
                      </a:r>
                      <a:r>
                        <a:rPr lang="en-GB" sz="1200" u="none" strike="noStrike" dirty="0" err="1">
                          <a:effectLst/>
                        </a:rPr>
                        <a:t>Neg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5535936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6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100% Neg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100% Pos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100% </a:t>
                      </a:r>
                      <a:r>
                        <a:rPr lang="en-GB" sz="1200" u="none" strike="noStrike" dirty="0" err="1">
                          <a:effectLst/>
                        </a:rPr>
                        <a:t>Neg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20831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7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100% Pos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100% Pos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HPA-5b 97.1%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HPA-15b 2.9%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0350791"/>
                  </a:ext>
                </a:extLst>
              </a:tr>
              <a:tr h="3123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</a:t>
                      </a:r>
                      <a:endParaRPr lang="en-GB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94.1% Neg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89.3% Neg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Not Assessed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91.4% HPA </a:t>
                      </a:r>
                      <a:r>
                        <a:rPr lang="en-GB" sz="1200" u="none" strike="noStrike" dirty="0" err="1">
                          <a:effectLst/>
                        </a:rPr>
                        <a:t>Neg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2212828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504728" y="3887608"/>
            <a:ext cx="795972" cy="333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84119"/>
              </p:ext>
            </p:extLst>
          </p:nvPr>
        </p:nvGraphicFramePr>
        <p:xfrm>
          <a:off x="130226" y="4355659"/>
          <a:ext cx="294200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92">
                  <a:extLst>
                    <a:ext uri="{9D8B030D-6E8A-4147-A177-3AD203B41FA5}">
                      <a16:colId xmlns:a16="http://schemas.microsoft.com/office/drawing/2014/main" val="12535960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75651878"/>
                    </a:ext>
                  </a:extLst>
                </a:gridCol>
                <a:gridCol w="846981">
                  <a:extLst>
                    <a:ext uri="{9D8B030D-6E8A-4147-A177-3AD203B41FA5}">
                      <a16:colId xmlns:a16="http://schemas.microsoft.com/office/drawing/2014/main" val="793543726"/>
                    </a:ext>
                  </a:extLst>
                </a:gridCol>
              </a:tblGrid>
              <a:tr h="39781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Result for Sample 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Method</a:t>
                      </a:r>
                      <a:r>
                        <a:rPr lang="en-GB" sz="1200" baseline="0" dirty="0" smtClean="0"/>
                        <a:t> of  HPA Detection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Number of Labs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826434"/>
                  </a:ext>
                </a:extLst>
              </a:tr>
              <a:tr h="23868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Negative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MAIPA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79186"/>
                  </a:ext>
                </a:extLst>
              </a:tr>
              <a:tr h="238689"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Positive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Luminex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74650"/>
                  </a:ext>
                </a:extLst>
              </a:tr>
              <a:tr h="2386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MAIPA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975305"/>
                  </a:ext>
                </a:extLst>
              </a:tr>
              <a:tr h="2386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Luminex</a:t>
                      </a:r>
                      <a:r>
                        <a:rPr lang="en-GB" sz="1200" dirty="0" smtClean="0"/>
                        <a:t>/MAIPA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8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08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7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Schemes 9, 10, 11</a:t>
            </a:r>
            <a:endParaRPr lang="en-US" sz="5400" b="1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6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8504" y="44624"/>
            <a:ext cx="8922196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Unsatisfactory Performance (UP)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4488" y="1124744"/>
            <a:ext cx="8915400" cy="4525963"/>
          </a:xfrm>
          <a:prstGeom prst="rect">
            <a:avLst/>
          </a:prstGeo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Each scheme has minimum annual performance criteria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HLA Typing schemes 90% 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Crossmatching 85% 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Disease Association Schemes 100%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Antibody Specificity 75%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Antibody Detection 80%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Participants that do not meet the minimum criteria are classed as unsatisfactory performers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Must complete a root cause analysis and CAPA form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12776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white"/>
                </a:solidFill>
              </a:rPr>
              <a:t>Prof David Briggs</a:t>
            </a: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000" i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i="1" dirty="0" smtClean="0">
                <a:solidFill>
                  <a:prstClr val="white"/>
                </a:solidFill>
              </a:rPr>
              <a:t>Quantitative Measurement of HLA Specific Antibodies</a:t>
            </a:r>
            <a:endParaRPr lang="en-US" sz="3000" i="1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1000" y="1412776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white"/>
                </a:solidFill>
              </a:rPr>
              <a:t>Lunch</a:t>
            </a: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000" i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i="1" dirty="0" smtClean="0">
                <a:solidFill>
                  <a:prstClr val="white"/>
                </a:solidFill>
              </a:rPr>
              <a:t>Please be back for a 13:30 start </a:t>
            </a:r>
            <a:endParaRPr lang="en-US" sz="3000" i="1" dirty="0">
              <a:solidFill>
                <a:prstClr val="white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12776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 err="1" smtClean="0">
                <a:solidFill>
                  <a:schemeClr val="bg1"/>
                </a:solidFill>
              </a:rPr>
              <a:t>Dr</a:t>
            </a:r>
            <a:r>
              <a:rPr lang="en-US" sz="5400" b="1" dirty="0" smtClean="0">
                <a:solidFill>
                  <a:prstClr val="white"/>
                </a:solidFill>
              </a:rPr>
              <a:t> Martin Rutter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prstClr val="white"/>
                </a:solidFill>
              </a:rPr>
              <a:t> </a:t>
            </a:r>
            <a:endParaRPr lang="en-US" sz="5400" b="1" dirty="0">
              <a:solidFill>
                <a:prstClr val="white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GB" sz="3000" i="1" dirty="0" smtClean="0">
                <a:solidFill>
                  <a:schemeClr val="bg1">
                    <a:lumMod val="95000"/>
                  </a:schemeClr>
                </a:solidFill>
              </a:rPr>
              <a:t>Islet </a:t>
            </a:r>
            <a:r>
              <a:rPr lang="en-GB" sz="3000" i="1" dirty="0">
                <a:solidFill>
                  <a:schemeClr val="bg1">
                    <a:lumMod val="95000"/>
                  </a:schemeClr>
                </a:solidFill>
              </a:rPr>
              <a:t>Cell Transplantation: A Clinical </a:t>
            </a:r>
            <a:r>
              <a:rPr lang="en-GB" sz="3000" i="1" dirty="0" smtClean="0">
                <a:solidFill>
                  <a:schemeClr val="bg1">
                    <a:lumMod val="95000"/>
                  </a:schemeClr>
                </a:solidFill>
              </a:rPr>
              <a:t>Perspective</a:t>
            </a:r>
            <a:endParaRPr lang="en-US" sz="3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5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 </a:t>
            </a:r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1A</a:t>
            </a:r>
            <a:endParaRPr kumimoji="0" lang="en-US" sz="5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 Phenotyping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1A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use serological and supplementary methods to correctly identify HLA specificities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blood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Presence of a specificity is determined by at least 75% of labs in agreement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Making 9 or more complete HLA phenotypes in agreement with the consensus result in a distribution 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84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0"/>
            <a:ext cx="8915400" cy="908720"/>
          </a:xfrm>
        </p:spPr>
        <p:txBody>
          <a:bodyPr/>
          <a:lstStyle/>
          <a:p>
            <a:r>
              <a:rPr lang="en-GB" b="1" dirty="0" smtClean="0">
                <a:solidFill>
                  <a:srgbClr val="FFFFFF"/>
                </a:solidFill>
              </a:rPr>
              <a:t>1A Performance 2018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1263501"/>
            <a:ext cx="9366250" cy="3240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800" dirty="0">
                <a:solidFill>
                  <a:srgbClr val="FFFFFF"/>
                </a:solidFill>
              </a:rPr>
              <a:t>6</a:t>
            </a:r>
            <a:r>
              <a:rPr lang="en-GB" sz="2800" dirty="0" smtClean="0">
                <a:solidFill>
                  <a:srgbClr val="FFFFFF"/>
                </a:solidFill>
              </a:rPr>
              <a:t> labs with Unsatisfactory Performance (1 UK&amp;I)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en-GB" sz="2800" dirty="0" smtClean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500"/>
              </a:spcAft>
            </a:pPr>
            <a:endParaRPr lang="en-GB" sz="24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4852" name="Group 3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3111091"/>
              </p:ext>
            </p:extLst>
          </p:nvPr>
        </p:nvGraphicFramePr>
        <p:xfrm>
          <a:off x="529531" y="2112416"/>
          <a:ext cx="8712969" cy="2378075"/>
        </p:xfrm>
        <a:graphic>
          <a:graphicData uri="http://schemas.openxmlformats.org/drawingml/2006/table">
            <a:tbl>
              <a:tblPr/>
              <a:tblGrid>
                <a:gridCol w="224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val="3214339277"/>
                    </a:ext>
                  </a:extLst>
                </a:gridCol>
                <a:gridCol w="901341">
                  <a:extLst>
                    <a:ext uri="{9D8B030D-6E8A-4147-A177-3AD203B41FA5}">
                      <a16:colId xmlns:a16="http://schemas.microsoft.com/office/drawing/2014/main" val="334814679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Participants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9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with Unsatisfactory Performance (&lt; 90%)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(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Unsatisfactory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44624"/>
            <a:ext cx="8915400" cy="76267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2018 Incorrect Assignments</a:t>
            </a:r>
          </a:p>
        </p:txBody>
      </p:sp>
      <p:graphicFrame>
        <p:nvGraphicFramePr>
          <p:cNvPr id="32840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64236737"/>
              </p:ext>
            </p:extLst>
          </p:nvPr>
        </p:nvGraphicFramePr>
        <p:xfrm>
          <a:off x="666937" y="807294"/>
          <a:ext cx="8568952" cy="5275312"/>
        </p:xfrm>
        <a:graphic>
          <a:graphicData uri="http://schemas.openxmlformats.org/drawingml/2006/table">
            <a:tbl>
              <a:tblPr/>
              <a:tblGrid>
                <a:gridCol w="147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Consensus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72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1A 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DQ2, DQ8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DQ2,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DQ7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4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1A 03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A2, A25; B51, B55; Cw9, Cw14; DR4, DR13; DQ6, DQ7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DRB1*04:01, 13:01;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DQB1*06:03, 03:01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94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A*02:01:01:01, A*25:01:01:01; B*51:01:01:01, B*55:01:01; C*03:03:01:01, C*14:02:01:01;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DRB1*04:01:01:02, DRB1*13:01:01:01; DQB1*06:03:01:01, DQB1*03:01:01:01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3494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1A 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62, 163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A2, A68; B18, B57; Cw5, Cw6; DR1, DR103; DQ5, 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DR1,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n-GB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915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DRB1*01:01, DRB1*01:03; DQB1*05:01, 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734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A2,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877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B18,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00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A*02:01:01:01, A*68:02:01:01; B*18:01:01:02, B*57:01:01:01; C*05:01:01:02, C*06:02:01:01;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DRB1*01:01:01, DRB1*01:03:01; DQB1*05:01:01:02, -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669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315, 401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DR1,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8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6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44624"/>
            <a:ext cx="8915400" cy="76267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2018 Incorrect Assignments</a:t>
            </a:r>
          </a:p>
        </p:txBody>
      </p:sp>
      <p:graphicFrame>
        <p:nvGraphicFramePr>
          <p:cNvPr id="32840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11660807"/>
              </p:ext>
            </p:extLst>
          </p:nvPr>
        </p:nvGraphicFramePr>
        <p:xfrm>
          <a:off x="766193" y="1106395"/>
          <a:ext cx="8568952" cy="2987040"/>
        </p:xfrm>
        <a:graphic>
          <a:graphicData uri="http://schemas.openxmlformats.org/drawingml/2006/table">
            <a:tbl>
              <a:tblPr/>
              <a:tblGrid>
                <a:gridCol w="147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Consensus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6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1A 05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159, 401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B7, B61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B7, </a:t>
                      </a: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365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1A 09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A2,A25; DR4, DR7; DQ2, DQ8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A*02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360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A*02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A25;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DRB1*04, DRB1*07; DQB1*02, DQB1*03:02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998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1A 10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A2, A3; B7, B38; 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DQ6, 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A*02, A*03; B*07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B38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35855"/>
                  </a:ext>
                </a:extLst>
              </a:tr>
              <a:tr h="118124"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A*02, A*03; B*07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B38;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DQB1*06, 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3908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6193" y="4509120"/>
            <a:ext cx="913980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17/380 (4.5%) incorrect HLA types in 2018 reported by 10 labs;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GB" sz="2000" dirty="0">
                <a:solidFill>
                  <a:srgbClr val="FFFFFF"/>
                </a:solidFill>
              </a:rPr>
              <a:t>5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reports of </a:t>
            </a:r>
            <a:r>
              <a:rPr lang="en-GB" sz="2000" dirty="0" smtClean="0">
                <a:solidFill>
                  <a:srgbClr val="FFFFFF"/>
                </a:solidFill>
              </a:rPr>
              <a:t>incorrect broad/split </a:t>
            </a:r>
            <a:r>
              <a:rPr lang="en-GB" sz="2000" dirty="0">
                <a:solidFill>
                  <a:srgbClr val="FFFFFF"/>
                </a:solidFill>
              </a:rPr>
              <a:t>specificity </a:t>
            </a:r>
            <a:endParaRPr lang="en-GB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GB" sz="2000" dirty="0">
                <a:solidFill>
                  <a:srgbClr val="FFFFFF"/>
                </a:solidFill>
              </a:rPr>
              <a:t>8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reports of </a:t>
            </a:r>
            <a:r>
              <a:rPr lang="en-GB" sz="2000" dirty="0" smtClean="0">
                <a:solidFill>
                  <a:srgbClr val="FFFFFF"/>
                </a:solidFill>
              </a:rPr>
              <a:t>molecular based nomenclature</a:t>
            </a:r>
            <a:endParaRPr lang="en-GB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GB" sz="2000" dirty="0">
                <a:solidFill>
                  <a:srgbClr val="FFFFFF"/>
                </a:solidFill>
              </a:rPr>
              <a:t>4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FFFFFF"/>
                </a:solidFill>
              </a:rPr>
              <a:t>reports of missed specificity </a:t>
            </a:r>
            <a:r>
              <a:rPr lang="en-GB" sz="2000" dirty="0" smtClean="0">
                <a:solidFill>
                  <a:srgbClr val="FFFFFF"/>
                </a:solidFill>
              </a:rPr>
              <a:t>(i.e. </a:t>
            </a:r>
            <a:r>
              <a:rPr lang="en-GB" sz="2000" dirty="0">
                <a:solidFill>
                  <a:srgbClr val="FFFFFF"/>
                </a:solidFill>
              </a:rPr>
              <a:t>reported blank</a:t>
            </a:r>
            <a:r>
              <a:rPr lang="en-GB" sz="2000" dirty="0" smtClean="0">
                <a:solidFill>
                  <a:srgbClr val="FFFFFF"/>
                </a:solidFill>
              </a:rPr>
              <a:t>)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5400" b="1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5400" b="1" dirty="0" smtClean="0">
                <a:solidFill>
                  <a:schemeClr val="bg1"/>
                </a:solidFill>
                <a:latin typeface="+mn-lt"/>
              </a:rPr>
              <a:t>Scheme 4A1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000" i="1" dirty="0" smtClean="0">
                <a:solidFill>
                  <a:schemeClr val="bg1"/>
                </a:solidFill>
                <a:latin typeface="+mn-lt"/>
              </a:rPr>
              <a:t>DNA Typing at 1st Field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7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4A1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HLA types at the 1</a:t>
            </a:r>
            <a:r>
              <a:rPr lang="en-GB" sz="2800" baseline="30000" dirty="0" smtClean="0">
                <a:solidFill>
                  <a:schemeClr val="bg1"/>
                </a:solidFill>
              </a:rPr>
              <a:t>st</a:t>
            </a:r>
            <a:r>
              <a:rPr lang="en-GB" sz="2800" dirty="0" smtClean="0">
                <a:solidFill>
                  <a:schemeClr val="bg1"/>
                </a:solidFill>
              </a:rPr>
              <a:t> field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blood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Presence of an allele is determined by at least 75% of labs agreeing, a reference result is used for those failing to reach consensus and for DPB1 assessment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Making at least 9 full HLA types in agreement with the consensus/reference result in a distribution 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83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Changes for 2019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08720"/>
            <a:ext cx="8915400" cy="4929411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Steering Committee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Tim Clench and Marian Hill (Expert Advisor Scheme 5B)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John Smith Retired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</a:rPr>
              <a:t>Helena Lee replaced by Elizabeth Wroe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NEQAS Operations Manager covering maternity leave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Financial year operation has been implemented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The ‘Participant’s Portal’ bespoke EQA IT system has been introduced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Changes Introduced in </a:t>
            </a:r>
            <a:r>
              <a:rPr lang="en-GB" b="1" dirty="0" smtClean="0">
                <a:solidFill>
                  <a:schemeClr val="bg1"/>
                </a:solidFill>
              </a:rPr>
              <a:t>2018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Participants can register for DPB1 assessment at low/medium resolution (i.e. SSP/SSO results)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Assessed against a reference type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Report DPB1 alleles at the resolution applicable to clinical need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Strings of alleles not penalised if reference allele is present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116632"/>
            <a:ext cx="89154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4A1 Performance 2018</a:t>
            </a:r>
          </a:p>
        </p:txBody>
      </p:sp>
      <p:graphicFrame>
        <p:nvGraphicFramePr>
          <p:cNvPr id="14371" name="Group 3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44139298"/>
              </p:ext>
            </p:extLst>
          </p:nvPr>
        </p:nvGraphicFramePr>
        <p:xfrm>
          <a:off x="1179002" y="1049661"/>
          <a:ext cx="7544821" cy="1882839"/>
        </p:xfrm>
        <a:graphic>
          <a:graphicData uri="http://schemas.openxmlformats.org/drawingml/2006/table">
            <a:tbl>
              <a:tblPr/>
              <a:tblGrid>
                <a:gridCol w="333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789">
                  <a:extLst>
                    <a:ext uri="{9D8B030D-6E8A-4147-A177-3AD203B41FA5}">
                      <a16:colId xmlns:a16="http://schemas.microsoft.com/office/drawing/2014/main" val="2308444296"/>
                    </a:ext>
                  </a:extLst>
                </a:gridCol>
                <a:gridCol w="654789">
                  <a:extLst>
                    <a:ext uri="{9D8B030D-6E8A-4147-A177-3AD203B41FA5}">
                      <a16:colId xmlns:a16="http://schemas.microsoft.com/office/drawing/2014/main" val="17858656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Participants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(30)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(30)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(29)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(28)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(28)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(28)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with Unsatisfactory Performance (&lt; 90%)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(UK&amp;I)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(0)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(4)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Unsatisfactory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3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719038"/>
              </p:ext>
            </p:extLst>
          </p:nvPr>
        </p:nvGraphicFramePr>
        <p:xfrm>
          <a:off x="1836737" y="3068960"/>
          <a:ext cx="622935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0"/>
            <a:ext cx="8229600" cy="90872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Incorrect Assignments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4221088"/>
            <a:ext cx="4752528" cy="15841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 smtClean="0">
                <a:solidFill>
                  <a:schemeClr val="bg1"/>
                </a:solidFill>
              </a:rPr>
              <a:t>Methods for labs with errors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</a:rPr>
              <a:t>1</a:t>
            </a:r>
            <a:r>
              <a:rPr lang="en-GB" sz="2000" dirty="0" smtClean="0">
                <a:solidFill>
                  <a:schemeClr val="bg1"/>
                </a:solidFill>
              </a:rPr>
              <a:t> lab used SSP only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</a:rPr>
              <a:t>9</a:t>
            </a:r>
            <a:r>
              <a:rPr lang="en-GB" sz="2000" dirty="0" smtClean="0">
                <a:solidFill>
                  <a:schemeClr val="bg1"/>
                </a:solidFill>
              </a:rPr>
              <a:t> used Luminex only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chemeClr val="bg1"/>
                </a:solidFill>
              </a:rPr>
              <a:t>6</a:t>
            </a:r>
            <a:r>
              <a:rPr lang="en-GB" sz="2000" dirty="0" smtClean="0">
                <a:solidFill>
                  <a:schemeClr val="bg1"/>
                </a:solidFill>
              </a:rPr>
              <a:t> used a combination (</a:t>
            </a:r>
            <a:r>
              <a:rPr lang="en-GB" sz="2000" dirty="0" err="1" smtClean="0">
                <a:solidFill>
                  <a:schemeClr val="bg1"/>
                </a:solidFill>
              </a:rPr>
              <a:t>e.g.SSP&amp;Luminex</a:t>
            </a:r>
            <a:r>
              <a:rPr lang="en-GB" sz="20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15 no info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2"/>
          </p:nvPr>
        </p:nvSpPr>
        <p:spPr>
          <a:xfrm>
            <a:off x="344488" y="836712"/>
            <a:ext cx="9289032" cy="22322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  <a:spcAft>
                <a:spcPts val="800"/>
              </a:spcAft>
            </a:pPr>
            <a:r>
              <a:rPr lang="en-GB" sz="2400" dirty="0" smtClean="0">
                <a:solidFill>
                  <a:srgbClr val="FFFFFF"/>
                </a:solidFill>
              </a:rPr>
              <a:t>28/1014 (2.8%) incorrect HLA types reported by 22 labs (6 UK&amp;I)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13 incorrect assignments (e.g. A*26 instead of A*02)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solidFill>
                  <a:srgbClr val="FFFFFF"/>
                </a:solidFill>
              </a:rPr>
              <a:t>1</a:t>
            </a:r>
            <a:r>
              <a:rPr lang="en-GB" sz="2000" dirty="0" smtClean="0">
                <a:solidFill>
                  <a:srgbClr val="FFFFFF"/>
                </a:solidFill>
              </a:rPr>
              <a:t> complete type error – sample mix-up (2 samples by 1 UK&amp;I lab)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9 missed assignments (e.g. reported homozygous/blank when hetero) – (5 UK&amp;I)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5 extra assignments (e.g. reported heterozygous when homozygous)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>
                <a:solidFill>
                  <a:srgbClr val="FFFFFF"/>
                </a:solidFill>
              </a:rPr>
              <a:t>28 other errors e.g. missed loci, DRB3/4/5 presence/absence errors</a:t>
            </a:r>
          </a:p>
        </p:txBody>
      </p:sp>
      <p:graphicFrame>
        <p:nvGraphicFramePr>
          <p:cNvPr id="8" name="Object 3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87350579"/>
              </p:ext>
            </p:extLst>
          </p:nvPr>
        </p:nvGraphicFramePr>
        <p:xfrm>
          <a:off x="5416871" y="3272185"/>
          <a:ext cx="4216400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3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12776"/>
            <a:ext cx="9906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5400" b="1" dirty="0" smtClean="0">
              <a:solidFill>
                <a:schemeClr val="bg1"/>
              </a:solidFill>
              <a:latin typeface="+mn-lt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5400" b="1" dirty="0" smtClean="0">
                <a:solidFill>
                  <a:schemeClr val="bg1"/>
                </a:solidFill>
                <a:latin typeface="+mn-lt"/>
              </a:rPr>
              <a:t>Scheme 4A1i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000" i="1" dirty="0" smtClean="0">
                <a:solidFill>
                  <a:schemeClr val="bg1"/>
                </a:solidFill>
                <a:latin typeface="+mn-lt"/>
              </a:rPr>
              <a:t>Interpretive HLA Genotype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4A1i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interpret their 4A1 result to the ‘split’ specificity level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blood samples sourced from 4A1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HLA type is determined by 75% of labs agreeing each specificity, a reference result is used for results failing to reach consensus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Making at least 9 full HLA types in agreement with the consensus/reference result in a distribution year.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116632"/>
            <a:ext cx="89154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4A1i Performance 2018</a:t>
            </a:r>
          </a:p>
        </p:txBody>
      </p:sp>
      <p:graphicFrame>
        <p:nvGraphicFramePr>
          <p:cNvPr id="6" name="Object 3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7947197"/>
              </p:ext>
            </p:extLst>
          </p:nvPr>
        </p:nvGraphicFramePr>
        <p:xfrm>
          <a:off x="1689010" y="3140968"/>
          <a:ext cx="6229350" cy="2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371" name="Group 3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50513584"/>
              </p:ext>
            </p:extLst>
          </p:nvPr>
        </p:nvGraphicFramePr>
        <p:xfrm>
          <a:off x="1352600" y="846571"/>
          <a:ext cx="6902171" cy="2141601"/>
        </p:xfrm>
        <a:graphic>
          <a:graphicData uri="http://schemas.openxmlformats.org/drawingml/2006/table">
            <a:tbl>
              <a:tblPr/>
              <a:tblGrid>
                <a:gridCol w="548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081">
                  <a:extLst>
                    <a:ext uri="{9D8B030D-6E8A-4147-A177-3AD203B41FA5}">
                      <a16:colId xmlns:a16="http://schemas.microsoft.com/office/drawing/2014/main" val="2308444296"/>
                    </a:ext>
                  </a:extLst>
                </a:gridCol>
                <a:gridCol w="708081">
                  <a:extLst>
                    <a:ext uri="{9D8B030D-6E8A-4147-A177-3AD203B41FA5}">
                      <a16:colId xmlns:a16="http://schemas.microsoft.com/office/drawing/2014/main" val="458173368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Participants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(21)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with Unsatisfactory Performance (&lt; 90%)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(UK&amp;I)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Unsatisfactory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1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116632"/>
            <a:ext cx="8915400" cy="92233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Interpreted DNA Results</a:t>
            </a:r>
          </a:p>
        </p:txBody>
      </p:sp>
      <p:graphicFrame>
        <p:nvGraphicFramePr>
          <p:cNvPr id="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23152"/>
              </p:ext>
            </p:extLst>
          </p:nvPr>
        </p:nvGraphicFramePr>
        <p:xfrm>
          <a:off x="5318125" y="1175544"/>
          <a:ext cx="4127500" cy="446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8464" y="1412776"/>
            <a:ext cx="49685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srgbClr val="FFFFFF"/>
                </a:solidFill>
                <a:latin typeface="+mn-lt"/>
              </a:rPr>
              <a:t>12</a:t>
            </a:r>
            <a:r>
              <a:rPr lang="en-GB" sz="2400" noProof="0" dirty="0" smtClean="0">
                <a:solidFill>
                  <a:srgbClr val="FFFFFF"/>
                </a:solidFill>
                <a:latin typeface="+mn-lt"/>
              </a:rPr>
              <a:t>/380 (</a:t>
            </a:r>
            <a:r>
              <a:rPr lang="en-GB" sz="2400" dirty="0" smtClean="0">
                <a:solidFill>
                  <a:srgbClr val="FFFFFF"/>
                </a:solidFill>
                <a:latin typeface="+mn-lt"/>
              </a:rPr>
              <a:t>3.2</a:t>
            </a:r>
            <a:r>
              <a:rPr lang="en-GB" sz="2400" noProof="0" dirty="0" smtClean="0">
                <a:solidFill>
                  <a:srgbClr val="FFFFFF"/>
                </a:solidFill>
                <a:latin typeface="+mn-lt"/>
              </a:rPr>
              <a:t>%)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incorrect HLA types reported by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400" noProof="0" dirty="0" smtClean="0">
                <a:solidFill>
                  <a:srgbClr val="FFFFFF"/>
                </a:solidFill>
                <a:latin typeface="+mn-lt"/>
              </a:rPr>
              <a:t>8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labs (2 UK&amp;I)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GB" sz="2000" dirty="0" smtClean="0">
                <a:solidFill>
                  <a:srgbClr val="FFFFFF"/>
                </a:solidFill>
                <a:latin typeface="+mn-lt"/>
              </a:rPr>
              <a:t>2 reports with multiple errors in HLA type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GB" sz="2000" dirty="0" smtClean="0">
                <a:solidFill>
                  <a:srgbClr val="FFFFFF"/>
                </a:solidFill>
                <a:latin typeface="+mn-lt"/>
              </a:rPr>
              <a:t>2 reports with wrong specificity (e.g. Cw5 not Cw4) (1 UK&amp;1)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GB" sz="2000" dirty="0" smtClean="0">
                <a:solidFill>
                  <a:srgbClr val="FFFFFF"/>
                </a:solidFill>
                <a:latin typeface="+mn-lt"/>
              </a:rPr>
              <a:t>2 reports of broad, not split specificity (e.g. Cw3 not Cw10) (1 UK&amp;I)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GB" sz="2000" dirty="0" smtClean="0">
                <a:solidFill>
                  <a:srgbClr val="FFFFFF"/>
                </a:solidFill>
                <a:latin typeface="+mn-lt"/>
              </a:rPr>
              <a:t>4 missed assignments (e.g. reported homozygous/blank instead of hetero)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GB" sz="2000" dirty="0">
                <a:solidFill>
                  <a:srgbClr val="FFFFFF"/>
                </a:solidFill>
                <a:latin typeface="+mn-lt"/>
              </a:rPr>
              <a:t>2</a:t>
            </a: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000" noProof="0" smtClean="0">
                <a:solidFill>
                  <a:srgbClr val="FFFFFF"/>
                </a:solidFill>
                <a:latin typeface="+mn-lt"/>
              </a:rPr>
              <a:t>Bw4/6</a:t>
            </a:r>
            <a:r>
              <a:rPr kumimoji="0" lang="en-GB" sz="2000" b="0" i="0" u="none" strike="noStrike" kern="120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-assignments (e.g. Bw4 and Bw6 instead of Bw6)</a:t>
            </a:r>
          </a:p>
        </p:txBody>
      </p:sp>
    </p:spTree>
    <p:extLst>
      <p:ext uri="{BB962C8B-B14F-4D97-AF65-F5344CB8AC3E}">
        <p14:creationId xmlns:p14="http://schemas.microsoft.com/office/powerpoint/2010/main" val="828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12875"/>
            <a:ext cx="9906000" cy="3671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GB" sz="5400" b="1" dirty="0">
              <a:solidFill>
                <a:schemeClr val="bg1"/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Scheme 4A2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000" i="1" dirty="0">
                <a:solidFill>
                  <a:schemeClr val="bg1"/>
                </a:solidFill>
                <a:latin typeface="+mn-lt"/>
              </a:rPr>
              <a:t>DNA Typing to </a:t>
            </a:r>
            <a:r>
              <a:rPr lang="en-GB" sz="3000" i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3000" i="1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3000" i="1" dirty="0" smtClean="0">
                <a:solidFill>
                  <a:schemeClr val="bg1"/>
                </a:solidFill>
                <a:latin typeface="+mn-lt"/>
              </a:rPr>
              <a:t> or 3</a:t>
            </a:r>
            <a:r>
              <a:rPr lang="en-GB" sz="3000" i="1" baseline="30000" dirty="0" smtClean="0">
                <a:solidFill>
                  <a:schemeClr val="bg1"/>
                </a:solidFill>
                <a:latin typeface="+mn-lt"/>
              </a:rPr>
              <a:t>rd</a:t>
            </a:r>
            <a:r>
              <a:rPr lang="en-GB" sz="3000" i="1" dirty="0" smtClean="0">
                <a:solidFill>
                  <a:schemeClr val="bg1"/>
                </a:solidFill>
                <a:latin typeface="+mn-lt"/>
              </a:rPr>
              <a:t> Field </a:t>
            </a:r>
            <a:r>
              <a:rPr lang="en-GB" sz="3000" i="1" dirty="0">
                <a:solidFill>
                  <a:schemeClr val="bg1"/>
                </a:solidFill>
                <a:latin typeface="+mn-lt"/>
              </a:rPr>
              <a:t>Resolution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GB" sz="3200" b="1" i="1" dirty="0">
              <a:solidFill>
                <a:schemeClr val="bg1"/>
              </a:solidFill>
              <a:latin typeface="+mn-lt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GB" sz="3200" b="1" i="1" dirty="0">
              <a:solidFill>
                <a:schemeClr val="bg1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0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1860" y="44624"/>
            <a:ext cx="8915400" cy="92233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dirty="0" smtClean="0">
                <a:solidFill>
                  <a:schemeClr val="bg1"/>
                </a:solidFill>
              </a:rPr>
              <a:t>Scheme 4A2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8497" y="1268414"/>
            <a:ext cx="8892988" cy="478472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1"/>
                </a:solidFill>
              </a:rPr>
              <a:t>Purpose: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To assess participants’ ability to correctly determine HLA type to the 2</a:t>
            </a:r>
            <a:r>
              <a:rPr lang="en-GB" sz="2800" baseline="30000" dirty="0" smtClean="0">
                <a:solidFill>
                  <a:schemeClr val="bg1"/>
                </a:solidFill>
              </a:rPr>
              <a:t>nd</a:t>
            </a:r>
            <a:r>
              <a:rPr lang="en-GB" sz="2800" dirty="0" smtClean="0">
                <a:solidFill>
                  <a:schemeClr val="bg1"/>
                </a:solidFill>
              </a:rPr>
              <a:t> or 3</a:t>
            </a:r>
            <a:r>
              <a:rPr lang="en-GB" sz="2800" baseline="30000" dirty="0" smtClean="0">
                <a:solidFill>
                  <a:schemeClr val="bg1"/>
                </a:solidFill>
              </a:rPr>
              <a:t>rd</a:t>
            </a:r>
            <a:r>
              <a:rPr lang="en-GB" sz="2800" dirty="0" smtClean="0">
                <a:solidFill>
                  <a:schemeClr val="bg1"/>
                </a:solidFill>
              </a:rPr>
              <a:t> field</a:t>
            </a:r>
          </a:p>
          <a:p>
            <a:endParaRPr lang="en-GB" sz="1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10 blood samples sent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in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two distributions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endParaRPr lang="en-GB" sz="105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GB" sz="2800" b="1" i="1" dirty="0">
                <a:solidFill>
                  <a:schemeClr val="bg1"/>
                </a:solidFill>
                <a:latin typeface="Calibri" pitchFamily="34" charset="0"/>
              </a:rPr>
              <a:t>Consensus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Genotype is determined by 75% of labs agreeing each allele. If consensus is not reached a reference result will be used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b="1" i="1" dirty="0" smtClean="0">
                <a:solidFill>
                  <a:schemeClr val="bg1"/>
                </a:solidFill>
                <a:latin typeface="Calibri" pitchFamily="34" charset="0"/>
              </a:rPr>
              <a:t>Satisfactory Performance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: Making 9 or more full HLA types in agreement with consensus/reference genotype in a distribution year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4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Introduced in 2018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124744"/>
            <a:ext cx="89154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Participants can register for assessment of 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field results in Scheme 4A2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42" y="2564904"/>
            <a:ext cx="4702308" cy="28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B9891787FB3F427A8F8E1605D912D616"/>
  <p:tag name="TPVERSION" val="5"/>
  <p:tag name="TPFULLVERSION" val="5.3.1.3337"/>
  <p:tag name="PPTVERSION" val="12"/>
  <p:tag name="TPOS" val="2"/>
</p:tagLst>
</file>

<file path=ppt/theme/theme1.xml><?xml version="1.0" encoding="utf-8"?>
<a:theme xmlns:a="http://schemas.openxmlformats.org/drawingml/2006/main" name="NEQAS AGM 2A P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 backgrou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21277</TotalTime>
  <Words>19586</Words>
  <Application>Microsoft Office PowerPoint</Application>
  <PresentationFormat>A4 Paper (210x297 mm)</PresentationFormat>
  <Paragraphs>8415</Paragraphs>
  <Slides>185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185</vt:i4>
      </vt:variant>
    </vt:vector>
  </HeadingPairs>
  <TitlesOfParts>
    <vt:vector size="197" baseType="lpstr">
      <vt:lpstr>SimSun</vt:lpstr>
      <vt:lpstr>Arial</vt:lpstr>
      <vt:lpstr>Calibri</vt:lpstr>
      <vt:lpstr>Courier</vt:lpstr>
      <vt:lpstr>FS Me</vt:lpstr>
      <vt:lpstr>Symbol</vt:lpstr>
      <vt:lpstr>Times New Roman</vt:lpstr>
      <vt:lpstr>Wingdings 2</vt:lpstr>
      <vt:lpstr>NEQAS AGM 2A PF</vt:lpstr>
      <vt:lpstr>1_Default Design</vt:lpstr>
      <vt:lpstr>2_Default Design</vt:lpstr>
      <vt:lpstr>Presentation backgrounds</vt:lpstr>
      <vt:lpstr>PowerPoint Presentation</vt:lpstr>
      <vt:lpstr>PowerPoint Presentation</vt:lpstr>
      <vt:lpstr>PowerPoint Presentation</vt:lpstr>
      <vt:lpstr>PowerPoint Presentation</vt:lpstr>
      <vt:lpstr>2018 Steering Committee</vt:lpstr>
      <vt:lpstr>Notes </vt:lpstr>
      <vt:lpstr>Scheme Assessment</vt:lpstr>
      <vt:lpstr>Unsatisfactory Performance (UP) </vt:lpstr>
      <vt:lpstr>Changes for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Scheme 2A Performance</vt:lpstr>
      <vt:lpstr>UK&amp;I 2018 Performance </vt:lpstr>
      <vt:lpstr>Unacceptable Performers 2018 </vt:lpstr>
      <vt:lpstr>Cell Viability Issues</vt:lpstr>
      <vt:lpstr>Cell Viability Issues</vt:lpstr>
      <vt:lpstr>Cell Viability Issues</vt:lpstr>
      <vt:lpstr>PowerPoint Presentation</vt:lpstr>
      <vt:lpstr>PowerPoint Presentation</vt:lpstr>
      <vt:lpstr>Participant Feedback on Viability</vt:lpstr>
      <vt:lpstr>PowerPoint Presentation</vt:lpstr>
      <vt:lpstr>Participant Feedback: Splitting Assessment for UK&amp;I from RoW</vt:lpstr>
      <vt:lpstr>PowerPoint Presentation</vt:lpstr>
      <vt:lpstr>PowerPoint Presentation</vt:lpstr>
      <vt:lpstr>PowerPoint Presentation</vt:lpstr>
      <vt:lpstr>Interesting Results: 2A01</vt:lpstr>
      <vt:lpstr>Discussion</vt:lpstr>
      <vt:lpstr>PowerPoint Presentation</vt:lpstr>
      <vt:lpstr>PowerPoint Presentation</vt:lpstr>
      <vt:lpstr>PowerPoint Presentation</vt:lpstr>
      <vt:lpstr>Reporting of Equivocal Results</vt:lpstr>
      <vt:lpstr>Scheme 2B Performance</vt:lpstr>
      <vt:lpstr>Scheme 2B Summary </vt:lpstr>
      <vt:lpstr>Unacceptable Performers 2018 </vt:lpstr>
      <vt:lpstr>Reporting of Equivocal Results</vt:lpstr>
      <vt:lpstr>Reporting of Equivocal Results</vt:lpstr>
      <vt:lpstr>2018 Equivocal Reports Per Lab </vt:lpstr>
      <vt:lpstr>Equivocal Reports Per Lab 2017 </vt:lpstr>
      <vt:lpstr>PowerPoint Presentation</vt:lpstr>
      <vt:lpstr>PowerPoint Presentation</vt:lpstr>
      <vt:lpstr>PowerPoint Presentation</vt:lpstr>
      <vt:lpstr>Scheme 6 Performance </vt:lpstr>
      <vt:lpstr>Not Assessed Samples </vt:lpstr>
      <vt:lpstr>Scheme 6 Errors</vt:lpstr>
      <vt:lpstr>Interesting Results: 608/2018</vt:lpstr>
      <vt:lpstr>Kit Differences Affecting Consensus </vt:lpstr>
      <vt:lpstr>Mixed v Single Antigen </vt:lpstr>
      <vt:lpstr>PowerPoint Presentation</vt:lpstr>
      <vt:lpstr>PowerPoint Presentation</vt:lpstr>
      <vt:lpstr>Scheme 3 Performance</vt:lpstr>
      <vt:lpstr>Unacceptable Performers 2018 </vt:lpstr>
      <vt:lpstr>Class I Assessment</vt:lpstr>
      <vt:lpstr>Class II Assessment</vt:lpstr>
      <vt:lpstr>DPB only</vt:lpstr>
      <vt:lpstr>DPA and DQA</vt:lpstr>
      <vt:lpstr>PowerPoint Presentation</vt:lpstr>
      <vt:lpstr>PowerPoint Presentation</vt:lpstr>
      <vt:lpstr>PowerPoint Presentation</vt:lpstr>
      <vt:lpstr>KIR Genotyping</vt:lpstr>
      <vt:lpstr>Performance 2018</vt:lpstr>
      <vt:lpstr>PowerPoint Presentation</vt:lpstr>
      <vt:lpstr>PowerPoint Presentation</vt:lpstr>
      <vt:lpstr>HPA Genotyping</vt:lpstr>
      <vt:lpstr>Performance 2018</vt:lpstr>
      <vt:lpstr>PowerPoint Presentation</vt:lpstr>
      <vt:lpstr>PowerPoint Presentation</vt:lpstr>
      <vt:lpstr>Performance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1A Performance 2018</vt:lpstr>
      <vt:lpstr>2018 Incorrect Assignments</vt:lpstr>
      <vt:lpstr>2018 Incorrect Assignments</vt:lpstr>
      <vt:lpstr>PowerPoint Presentation</vt:lpstr>
      <vt:lpstr>PowerPoint Presentation</vt:lpstr>
      <vt:lpstr>Changes Introduced in 2018</vt:lpstr>
      <vt:lpstr>4A1 Performance 2018</vt:lpstr>
      <vt:lpstr>Incorrect Assignments</vt:lpstr>
      <vt:lpstr>PowerPoint Presentation</vt:lpstr>
      <vt:lpstr>PowerPoint Presentation</vt:lpstr>
      <vt:lpstr>4A1i Performance 2018</vt:lpstr>
      <vt:lpstr>Interpreted DNA Results</vt:lpstr>
      <vt:lpstr>PowerPoint Presentation</vt:lpstr>
      <vt:lpstr>PowerPoint Presentation</vt:lpstr>
      <vt:lpstr>Introduced in 2018</vt:lpstr>
      <vt:lpstr>4A2 Performance 2018</vt:lpstr>
      <vt:lpstr>4A2 Performance 2018</vt:lpstr>
      <vt:lpstr>2018 Incorrect Assignments: 2nd Field</vt:lpstr>
      <vt:lpstr>2018 Incorrect Assignments: 3rd Field</vt:lpstr>
      <vt:lpstr>Ambiguous 3rd Field Results </vt:lpstr>
      <vt:lpstr>PowerPoint Presentation</vt:lpstr>
      <vt:lpstr>4th Field Results </vt:lpstr>
      <vt:lpstr>New for 2019</vt:lpstr>
      <vt:lpstr>PowerPoint Presentation</vt:lpstr>
      <vt:lpstr>PowerPoint Presentation</vt:lpstr>
      <vt:lpstr>PowerPoint Presentation</vt:lpstr>
      <vt:lpstr>Performance 2018</vt:lpstr>
      <vt:lpstr>2018 Incorrect Assignments</vt:lpstr>
      <vt:lpstr>PowerPoint Presentation</vt:lpstr>
      <vt:lpstr>PowerPoint Presentation</vt:lpstr>
      <vt:lpstr>Scheme 5A Performance </vt:lpstr>
      <vt:lpstr>PowerPoint Presentation</vt:lpstr>
      <vt:lpstr>Scheme 5B</vt:lpstr>
      <vt:lpstr>Performance</vt:lpstr>
      <vt:lpstr>Scheme 5B Performance </vt:lpstr>
      <vt:lpstr>PowerPoint Presentation</vt:lpstr>
      <vt:lpstr>PowerPoint Presentation</vt:lpstr>
      <vt:lpstr>Scheme 7 Performance </vt:lpstr>
      <vt:lpstr>PowerPoint Presentation</vt:lpstr>
      <vt:lpstr>PowerPoint Presentation</vt:lpstr>
      <vt:lpstr>Scheme 8 Performance </vt:lpstr>
      <vt:lpstr>PowerPoint Presentation</vt:lpstr>
      <vt:lpstr>2018 Incorrect Assignments</vt:lpstr>
      <vt:lpstr>2018 Incorrect Assignments</vt:lpstr>
      <vt:lpstr>Participant Issues</vt:lpstr>
      <vt:lpstr>Participant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British Society of Gastroenterology and ESPGHAN Guidelines</vt:lpstr>
      <vt:lpstr>CLINICAL GASTROENTEROLOGY AND HEPATOLOGY 2009;7:966–971 </vt:lpstr>
      <vt:lpstr>Proposed Risk Stratification</vt:lpstr>
      <vt:lpstr>Proposed Risk Stratification</vt:lpstr>
      <vt:lpstr>Points to Consider</vt:lpstr>
      <vt:lpstr>References</vt:lpstr>
      <vt:lpstr>PowerPoint Presentation</vt:lpstr>
      <vt:lpstr>PowerPoint Presentation</vt:lpstr>
      <vt:lpstr>Scheme Performance – UK&amp;I</vt:lpstr>
      <vt:lpstr>PowerPoint Presentation</vt:lpstr>
      <vt:lpstr>‘Whole Process’ EQA</vt:lpstr>
      <vt:lpstr>PowerPoint Presentation</vt:lpstr>
      <vt:lpstr>2018 Results</vt:lpstr>
      <vt:lpstr>Serum 1 Results</vt:lpstr>
      <vt:lpstr>Serum 2 Results</vt:lpstr>
      <vt:lpstr>Serum 3 Results</vt:lpstr>
      <vt:lpstr>Summary of Crossmatch and DSA Detection Results</vt:lpstr>
      <vt:lpstr>Benefits</vt:lpstr>
      <vt:lpstr>Future Considerations</vt:lpstr>
      <vt:lpstr>PowerPoint Presentation</vt:lpstr>
      <vt:lpstr>Interpretive Educational Scheme</vt:lpstr>
      <vt:lpstr>Clinical Scenarios</vt:lpstr>
      <vt:lpstr>Scenario 1- Kidney Transplant Case</vt:lpstr>
      <vt:lpstr>Would you recommend removing antibodies from the patient’s profile?</vt:lpstr>
      <vt:lpstr>Select Antibodies for Delisting</vt:lpstr>
      <vt:lpstr>Would you perform additional testing or give recommendations to increase the chance of deceased donor transplantation?</vt:lpstr>
      <vt:lpstr>Based on the results given what would you recommend?</vt:lpstr>
      <vt:lpstr>What antibody profile would you use to register the pair in the kidney sharing scheme?</vt:lpstr>
      <vt:lpstr>Predict the CDCXM and FCXM result for the new donor</vt:lpstr>
      <vt:lpstr>A crossmatch is performed. What level of immunological risk would you assign this transplant?</vt:lpstr>
      <vt:lpstr>A crossmatch is performed on a 2nd donor. What level of immunological risk would you assign this transplant?</vt:lpstr>
      <vt:lpstr>What level of immunological risk would you assign this transplant?</vt:lpstr>
      <vt:lpstr>What clinical advise would you give?</vt:lpstr>
      <vt:lpstr>Scenario 2 – HSCT Scenario</vt:lpstr>
      <vt:lpstr>Comment on the likelihood of finding a donor</vt:lpstr>
      <vt:lpstr>An Unrelated Donor Search is Performed</vt:lpstr>
      <vt:lpstr>Does your laboratory test for HLA-DPB1 for HSCT patients and donors?</vt:lpstr>
      <vt:lpstr>Using the additional information, rank donor K, L and M in order of preference and outline reasons</vt:lpstr>
      <vt:lpstr>PowerPoint Presentation</vt:lpstr>
      <vt:lpstr>Scenario 3 – Neonatal Alloimmune Thrombocytopenia (NAIT)</vt:lpstr>
      <vt:lpstr>Comment on the likelihood of NAIT, transfusion advice and potential risk to subsequent pregnancies</vt:lpstr>
      <vt:lpstr>Comment on the likelihood of NAIT, transfusion advice and potential risk to subsequent pregnancies</vt:lpstr>
      <vt:lpstr>Comment on the likelihood of NAIT, transfusion advice and potential risk to subsequent pregnancies</vt:lpstr>
      <vt:lpstr>What tests would you recommend for this case and why?</vt:lpstr>
      <vt:lpstr>What tests would you recommend for this case and why? What transfusion advice would you provide?</vt:lpstr>
      <vt:lpstr>What tests would you recommend for this case and why? </vt:lpstr>
      <vt:lpstr> iED Discussion </vt:lpstr>
      <vt:lpstr>Educational Scheme: Interesting Result</vt:lpstr>
      <vt:lpstr>PowerPoint Presentation</vt:lpstr>
    </vt:vector>
  </TitlesOfParts>
  <Company>Welsh Blood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de124375</dc:creator>
  <cp:lastModifiedBy>Geraint Clarke (Welsh Blood Service, WTAIL)</cp:lastModifiedBy>
  <cp:revision>1022</cp:revision>
  <cp:lastPrinted>2016-12-02T15:36:28Z</cp:lastPrinted>
  <dcterms:created xsi:type="dcterms:W3CDTF">2013-02-15T08:54:14Z</dcterms:created>
  <dcterms:modified xsi:type="dcterms:W3CDTF">2019-05-01T13:27:57Z</dcterms:modified>
</cp:coreProperties>
</file>